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9" r:id="rId3"/>
    <p:sldId id="298" r:id="rId4"/>
    <p:sldId id="258" r:id="rId5"/>
    <p:sldId id="311" r:id="rId6"/>
    <p:sldId id="300" r:id="rId7"/>
    <p:sldId id="316" r:id="rId8"/>
    <p:sldId id="312" r:id="rId9"/>
    <p:sldId id="301" r:id="rId10"/>
    <p:sldId id="259" r:id="rId11"/>
    <p:sldId id="297" r:id="rId12"/>
    <p:sldId id="313" r:id="rId13"/>
    <p:sldId id="314" r:id="rId14"/>
    <p:sldId id="315" r:id="rId15"/>
    <p:sldId id="260" r:id="rId16"/>
    <p:sldId id="261" r:id="rId17"/>
    <p:sldId id="262" r:id="rId18"/>
    <p:sldId id="264" r:id="rId19"/>
    <p:sldId id="266" r:id="rId20"/>
    <p:sldId id="265" r:id="rId21"/>
    <p:sldId id="267" r:id="rId22"/>
    <p:sldId id="268" r:id="rId23"/>
    <p:sldId id="269" r:id="rId24"/>
    <p:sldId id="270" r:id="rId25"/>
    <p:sldId id="271" r:id="rId26"/>
    <p:sldId id="272" r:id="rId27"/>
    <p:sldId id="273" r:id="rId28"/>
    <p:sldId id="287" r:id="rId29"/>
    <p:sldId id="288" r:id="rId30"/>
    <p:sldId id="290" r:id="rId31"/>
    <p:sldId id="274" r:id="rId32"/>
    <p:sldId id="275" r:id="rId33"/>
    <p:sldId id="279" r:id="rId34"/>
    <p:sldId id="276" r:id="rId35"/>
    <p:sldId id="277" r:id="rId36"/>
    <p:sldId id="278" r:id="rId37"/>
    <p:sldId id="280" r:id="rId38"/>
    <p:sldId id="281" r:id="rId39"/>
    <p:sldId id="282" r:id="rId40"/>
    <p:sldId id="283" r:id="rId41"/>
    <p:sldId id="295" r:id="rId42"/>
    <p:sldId id="289" r:id="rId43"/>
    <p:sldId id="302" r:id="rId44"/>
    <p:sldId id="304" r:id="rId45"/>
    <p:sldId id="303" r:id="rId46"/>
    <p:sldId id="305" r:id="rId47"/>
    <p:sldId id="306" r:id="rId48"/>
    <p:sldId id="307" r:id="rId49"/>
    <p:sldId id="308" r:id="rId50"/>
    <p:sldId id="309" r:id="rId51"/>
    <p:sldId id="310" r:id="rId52"/>
    <p:sldId id="28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788" y="-8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C24E5A-8D3D-43A1-8B1B-4DD610F926E1}" type="datetimeFigureOut">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D590-DE78-4A81-823E-2CBAA40D18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24E5A-8D3D-43A1-8B1B-4DD610F926E1}" type="datetimeFigureOut">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D590-DE78-4A81-823E-2CBAA40D18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1C24E5A-8D3D-43A1-8B1B-4DD610F926E1}" type="datetimeFigureOut">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D590-DE78-4A81-823E-2CBAA40D18A9}"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24E5A-8D3D-43A1-8B1B-4DD610F926E1}" type="datetimeFigureOut">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D590-DE78-4A81-823E-2CBAA40D18A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24E5A-8D3D-43A1-8B1B-4DD610F926E1}" type="datetimeFigureOut">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D590-DE78-4A81-823E-2CBAA40D18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1C24E5A-8D3D-43A1-8B1B-4DD610F926E1}" type="datetimeFigureOut">
              <a:rPr lang="en-US" smtClean="0"/>
              <a:pPr/>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3D590-DE78-4A81-823E-2CBAA40D18A9}"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C24E5A-8D3D-43A1-8B1B-4DD610F926E1}" type="datetimeFigureOut">
              <a:rPr lang="en-US" smtClean="0"/>
              <a:pPr/>
              <a:t>7/22/2014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3D590-DE78-4A81-823E-2CBAA40D18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24E5A-8D3D-43A1-8B1B-4DD610F926E1}" type="datetimeFigureOut">
              <a:rPr lang="en-US" smtClean="0"/>
              <a:pPr/>
              <a:t>7/22/2014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3D590-DE78-4A81-823E-2CBAA40D18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1C24E5A-8D3D-43A1-8B1B-4DD610F926E1}" type="datetimeFigureOut">
              <a:rPr lang="en-US" smtClean="0"/>
              <a:pPr/>
              <a:t>7/22/2014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3D590-DE78-4A81-823E-2CBAA40D18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1C24E5A-8D3D-43A1-8B1B-4DD610F926E1}" type="datetimeFigureOut">
              <a:rPr lang="en-US" smtClean="0"/>
              <a:pPr/>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3D590-DE78-4A81-823E-2CBAA40D18A9}"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24E5A-8D3D-43A1-8B1B-4DD610F926E1}" type="datetimeFigureOut">
              <a:rPr lang="en-US" smtClean="0"/>
              <a:pPr/>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3D590-DE78-4A81-823E-2CBAA40D18A9}"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1C24E5A-8D3D-43A1-8B1B-4DD610F926E1}" type="datetimeFigureOut">
              <a:rPr lang="en-US" smtClean="0"/>
              <a:pPr/>
              <a:t>7/22/2014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813D590-DE78-4A81-823E-2CBAA40D18A9}"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838200"/>
            <a:ext cx="6777318" cy="2743200"/>
          </a:xfrm>
        </p:spPr>
        <p:txBody>
          <a:bodyPr>
            <a:normAutofit/>
          </a:bodyPr>
          <a:lstStyle/>
          <a:p>
            <a:r>
              <a:rPr lang="en-US" sz="4800" dirty="0" smtClean="0">
                <a:solidFill>
                  <a:schemeClr val="tx1">
                    <a:lumMod val="95000"/>
                    <a:lumOff val="5000"/>
                  </a:schemeClr>
                </a:solidFill>
              </a:rPr>
              <a:t>Study for Success in S.T.E.M. Courses</a:t>
            </a:r>
            <a:endParaRPr lang="en-US" sz="4800" dirty="0">
              <a:solidFill>
                <a:schemeClr val="tx1">
                  <a:lumMod val="95000"/>
                  <a:lumOff val="5000"/>
                </a:schemeClr>
              </a:solidFill>
            </a:endParaRPr>
          </a:p>
        </p:txBody>
      </p:sp>
      <p:sp>
        <p:nvSpPr>
          <p:cNvPr id="3" name="Subtitle 2"/>
          <p:cNvSpPr>
            <a:spLocks noGrp="1"/>
          </p:cNvSpPr>
          <p:nvPr>
            <p:ph type="subTitle" idx="1"/>
          </p:nvPr>
        </p:nvSpPr>
        <p:spPr>
          <a:xfrm>
            <a:off x="1371600" y="3810000"/>
            <a:ext cx="6400800" cy="1710462"/>
          </a:xfrm>
        </p:spPr>
        <p:txBody>
          <a:bodyPr>
            <a:normAutofit/>
          </a:bodyPr>
          <a:lstStyle/>
          <a:p>
            <a:r>
              <a:rPr lang="en-US" sz="2400" dirty="0" smtClean="0">
                <a:solidFill>
                  <a:srgbClr val="002060"/>
                </a:solidFill>
              </a:rPr>
              <a:t>Dr. Robert F. Gessner</a:t>
            </a:r>
          </a:p>
          <a:p>
            <a:r>
              <a:rPr lang="en-US" sz="2400" dirty="0" smtClean="0">
                <a:solidFill>
                  <a:srgbClr val="002060"/>
                </a:solidFill>
              </a:rPr>
              <a:t>Professor of Biology – Valencia College</a:t>
            </a:r>
            <a:endParaRPr lang="en-US" sz="2400" dirty="0">
              <a:solidFill>
                <a:srgbClr val="002060"/>
              </a:solidFill>
            </a:endParaRPr>
          </a:p>
        </p:txBody>
      </p:sp>
    </p:spTree>
    <p:extLst>
      <p:ext uri="{BB962C8B-B14F-4D97-AF65-F5344CB8AC3E}">
        <p14:creationId xmlns="" xmlns:p14="http://schemas.microsoft.com/office/powerpoint/2010/main" val="1590806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605272"/>
          </a:xfrm>
        </p:spPr>
        <p:txBody>
          <a:bodyPr>
            <a:normAutofit/>
          </a:bodyPr>
          <a:lstStyle/>
          <a:p>
            <a:pPr algn="l"/>
            <a:r>
              <a:rPr lang="en-US" sz="3200" dirty="0" smtClean="0">
                <a:solidFill>
                  <a:schemeClr val="tx1"/>
                </a:solidFill>
              </a:rPr>
              <a:t>    A typical science class, with a lab, is worth 4 	credit hours, but has 6 contact hours per 	week.</a:t>
            </a:r>
            <a:br>
              <a:rPr lang="en-US" sz="3200" dirty="0" smtClean="0">
                <a:solidFill>
                  <a:schemeClr val="tx1"/>
                </a:solidFill>
              </a:rPr>
            </a:br>
            <a:r>
              <a:rPr lang="en-US" sz="3200" dirty="0">
                <a:solidFill>
                  <a:schemeClr val="tx1"/>
                </a:solidFill>
              </a:rPr>
              <a:t>	</a:t>
            </a:r>
            <a:r>
              <a:rPr lang="en-US" sz="2400" dirty="0" smtClean="0">
                <a:solidFill>
                  <a:schemeClr val="tx1"/>
                </a:solidFill>
              </a:rPr>
              <a:t>- </a:t>
            </a:r>
            <a:r>
              <a:rPr lang="en-US" sz="2400" b="1" dirty="0" smtClean="0">
                <a:solidFill>
                  <a:srgbClr val="FF0000"/>
                </a:solidFill>
              </a:rPr>
              <a:t>That means you should expect to spend</a:t>
            </a:r>
            <a:r>
              <a:rPr lang="en-US" sz="2400" b="1" dirty="0">
                <a:solidFill>
                  <a:srgbClr val="FF0000"/>
                </a:solidFill>
              </a:rPr>
              <a:t> </a:t>
            </a:r>
            <a:r>
              <a:rPr lang="en-US" sz="2400" b="1" dirty="0" smtClean="0">
                <a:solidFill>
                  <a:srgbClr val="FF0000"/>
                </a:solidFill>
              </a:rPr>
              <a:t>at least 12 		hours/week studying.</a:t>
            </a:r>
            <a:br>
              <a:rPr lang="en-US" sz="2400" b="1" dirty="0" smtClean="0">
                <a:solidFill>
                  <a:srgbClr val="FF0000"/>
                </a:solidFill>
              </a:rPr>
            </a:br>
            <a:r>
              <a:rPr lang="en-US" sz="2400" dirty="0">
                <a:solidFill>
                  <a:schemeClr val="tx1"/>
                </a:solidFill>
              </a:rPr>
              <a:t>	</a:t>
            </a:r>
            <a:r>
              <a:rPr lang="en-US" sz="2400" dirty="0" smtClean="0">
                <a:solidFill>
                  <a:schemeClr val="tx1"/>
                </a:solidFill>
              </a:rPr>
              <a:t>- One major reason students do not succeed in 			science classes is they don’t have time to 			devote to a thorough understanding of the 		material in the class.</a:t>
            </a:r>
            <a:br>
              <a:rPr lang="en-US" sz="2400" dirty="0" smtClean="0">
                <a:solidFill>
                  <a:schemeClr val="tx1"/>
                </a:solidFill>
              </a:rPr>
            </a:br>
            <a:r>
              <a:rPr lang="en-US" sz="2400" dirty="0">
                <a:solidFill>
                  <a:schemeClr val="tx1"/>
                </a:solidFill>
              </a:rPr>
              <a:t>	</a:t>
            </a:r>
            <a:r>
              <a:rPr lang="en-US" sz="2400" dirty="0" smtClean="0">
                <a:solidFill>
                  <a:schemeClr val="tx1"/>
                </a:solidFill>
              </a:rPr>
              <a:t>- You should look at your other time commitments to 		determine when you should take your science 		classes.</a:t>
            </a:r>
            <a:endParaRPr lang="en-US" sz="2400" dirty="0">
              <a:solidFill>
                <a:schemeClr val="tx1"/>
              </a:solidFill>
            </a:endParaRPr>
          </a:p>
        </p:txBody>
      </p:sp>
    </p:spTree>
    <p:extLst>
      <p:ext uri="{BB962C8B-B14F-4D97-AF65-F5344CB8AC3E}">
        <p14:creationId xmlns="" xmlns:p14="http://schemas.microsoft.com/office/powerpoint/2010/main" val="1286299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management.jpg"/>
          <p:cNvPicPr>
            <a:picLocks noGrp="1" noChangeAspect="1"/>
          </p:cNvPicPr>
          <p:nvPr>
            <p:ph idx="1"/>
          </p:nvPr>
        </p:nvPicPr>
        <p:blipFill>
          <a:blip r:embed="rId2" cstate="print"/>
          <a:stretch>
            <a:fillRect/>
          </a:stretch>
        </p:blipFill>
        <p:spPr>
          <a:xfrm>
            <a:off x="2667000" y="2667000"/>
            <a:ext cx="3810000" cy="3687763"/>
          </a:xfrm>
        </p:spPr>
      </p:pic>
      <p:sp>
        <p:nvSpPr>
          <p:cNvPr id="3" name="Title 2"/>
          <p:cNvSpPr>
            <a:spLocks noGrp="1"/>
          </p:cNvSpPr>
          <p:nvPr>
            <p:ph type="title"/>
          </p:nvPr>
        </p:nvSpPr>
        <p:spPr>
          <a:xfrm>
            <a:off x="457200" y="338328"/>
            <a:ext cx="8229600" cy="1871472"/>
          </a:xfrm>
        </p:spPr>
        <p:txBody>
          <a:bodyPr/>
          <a:lstStyle/>
          <a:p>
            <a:r>
              <a:rPr lang="en-US" dirty="0" smtClean="0">
                <a:solidFill>
                  <a:srgbClr val="FFFF00"/>
                </a:solidFill>
              </a:rPr>
              <a:t>Time Management Tips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5867400"/>
          </a:xfrm>
        </p:spPr>
        <p:txBody>
          <a:bodyPr>
            <a:normAutofit/>
          </a:bodyPr>
          <a:lstStyle/>
          <a:p>
            <a:r>
              <a:rPr lang="en-US" sz="3600" dirty="0" smtClean="0">
                <a:solidFill>
                  <a:schemeClr val="tx1"/>
                </a:solidFill>
              </a:rPr>
              <a:t>Use your planner every night to plan your next day and revisit your planner in the morning to get your day off to a good start with a to-do list.</a:t>
            </a:r>
            <a:endParaRPr lang="en-US" sz="3600" dirty="0">
              <a:solidFill>
                <a:schemeClr val="tx1"/>
              </a:solidFill>
            </a:endParaRPr>
          </a:p>
        </p:txBody>
      </p:sp>
      <p:pic>
        <p:nvPicPr>
          <p:cNvPr id="7" name="Content Placeholder 6"/>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609600" y="533400"/>
            <a:ext cx="2514600" cy="1524000"/>
          </a:xfrm>
        </p:spPr>
      </p:pic>
      <p:pic>
        <p:nvPicPr>
          <p:cNvPr id="8" name="Content Placeholder 7"/>
          <p:cNvPicPr>
            <a:picLocks noGrp="1" noChangeAspect="1"/>
          </p:cNvPicPr>
          <p:nvPr>
            <p:ph sz="quarter" idx="14"/>
          </p:nvPr>
        </p:nvPicPr>
        <p:blipFill>
          <a:blip r:embed="rId3" cstate="print">
            <a:extLst>
              <a:ext uri="{28A0092B-C50C-407E-A947-70E740481C1C}">
                <a14:useLocalDpi xmlns="" xmlns:a14="http://schemas.microsoft.com/office/drawing/2010/main" val="0"/>
              </a:ext>
            </a:extLst>
          </a:blip>
          <a:stretch>
            <a:fillRect/>
          </a:stretch>
        </p:blipFill>
        <p:spPr>
          <a:xfrm>
            <a:off x="5486400" y="4495800"/>
            <a:ext cx="3289300" cy="1855787"/>
          </a:xfrm>
        </p:spPr>
      </p:pic>
    </p:spTree>
    <p:extLst>
      <p:ext uri="{BB962C8B-B14F-4D97-AF65-F5344CB8AC3E}">
        <p14:creationId xmlns="" xmlns:p14="http://schemas.microsoft.com/office/powerpoint/2010/main" val="767607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38328"/>
            <a:ext cx="8229600" cy="5757672"/>
          </a:xfrm>
        </p:spPr>
        <p:txBody>
          <a:bodyPr/>
          <a:lstStyle/>
          <a:p>
            <a:r>
              <a:rPr lang="en-US" dirty="0" smtClean="0">
                <a:solidFill>
                  <a:schemeClr val="tx1"/>
                </a:solidFill>
              </a:rPr>
              <a:t>For assignments and assessments that you anticipate need a long term investment of time, plan backwards, break them into small goals and to be sure you allot enough time to finish.</a:t>
            </a:r>
            <a:endParaRPr lang="en-US" dirty="0">
              <a:solidFill>
                <a:schemeClr val="tx1"/>
              </a:solidFill>
            </a:endParaRPr>
          </a:p>
        </p:txBody>
      </p:sp>
    </p:spTree>
    <p:extLst>
      <p:ext uri="{BB962C8B-B14F-4D97-AF65-F5344CB8AC3E}">
        <p14:creationId xmlns="" xmlns:p14="http://schemas.microsoft.com/office/powerpoint/2010/main" val="2693715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6291072"/>
          </a:xfrm>
        </p:spPr>
        <p:txBody>
          <a:bodyPr>
            <a:normAutofit fontScale="90000"/>
          </a:bodyPr>
          <a:lstStyle/>
          <a:p>
            <a:r>
              <a:rPr lang="en-US" sz="3600" dirty="0" smtClean="0">
                <a:solidFill>
                  <a:schemeClr val="tx1"/>
                </a:solidFill>
              </a:rPr>
              <a:t>Know the attendance policies of your professors and record any absences on your calendar.</a:t>
            </a:r>
            <a:br>
              <a:rPr lang="en-US" sz="3600" dirty="0" smtClean="0">
                <a:solidFill>
                  <a:schemeClr val="tx1"/>
                </a:solidFill>
              </a:rPr>
            </a:br>
            <a:r>
              <a:rPr lang="en-US" sz="2000" dirty="0" smtClean="0">
                <a:solidFill>
                  <a:srgbClr val="FF0000"/>
                </a:solidFill>
              </a:rPr>
              <a:t>(HINT: Missing class should be a rarity!)</a:t>
            </a:r>
            <a:br>
              <a:rPr lang="en-US" sz="2000" dirty="0" smtClean="0">
                <a:solidFill>
                  <a:srgbClr val="FF0000"/>
                </a:solidFill>
              </a:rPr>
            </a:br>
            <a:r>
              <a:rPr lang="en-US" sz="2000" dirty="0" smtClean="0">
                <a:solidFill>
                  <a:srgbClr val="FF0000"/>
                </a:solidFill>
              </a:rPr>
              <a:t/>
            </a:r>
            <a:br>
              <a:rPr lang="en-US" sz="2000" dirty="0" smtClean="0">
                <a:solidFill>
                  <a:srgbClr val="FF0000"/>
                </a:solidFill>
              </a:rPr>
            </a:br>
            <a:r>
              <a:rPr lang="en-US" sz="3600" dirty="0" smtClean="0">
                <a:solidFill>
                  <a:schemeClr val="tx1"/>
                </a:solidFill>
              </a:rPr>
              <a:t>Add time in your planner to allow for the unexpected; plan for some flexibility, and NEVER CRAM.</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Your college education is an investment and can determine the future of not only yourself, but also of your family; what are your priorities?</a:t>
            </a:r>
            <a:endParaRPr lang="en-US" sz="3600" dirty="0">
              <a:solidFill>
                <a:schemeClr val="tx1"/>
              </a:solidFill>
            </a:endParaRPr>
          </a:p>
        </p:txBody>
      </p:sp>
    </p:spTree>
    <p:extLst>
      <p:ext uri="{BB962C8B-B14F-4D97-AF65-F5344CB8AC3E}">
        <p14:creationId xmlns="" xmlns:p14="http://schemas.microsoft.com/office/powerpoint/2010/main" val="1432680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833872"/>
          </a:xfrm>
        </p:spPr>
        <p:txBody>
          <a:bodyPr/>
          <a:lstStyle/>
          <a:p>
            <a:r>
              <a:rPr lang="en-US" dirty="0" smtClean="0">
                <a:solidFill>
                  <a:schemeClr val="accent6">
                    <a:lumMod val="50000"/>
                  </a:schemeClr>
                </a:solidFill>
              </a:rPr>
              <a:t>Once you have determined that you have the ability to devote the necessary time to studying for a class, how do you determine the best professor for you?</a:t>
            </a:r>
            <a:endParaRPr lang="en-US" dirty="0">
              <a:solidFill>
                <a:schemeClr val="accent6">
                  <a:lumMod val="50000"/>
                </a:schemeClr>
              </a:solidFill>
            </a:endParaRPr>
          </a:p>
        </p:txBody>
      </p:sp>
    </p:spTree>
    <p:extLst>
      <p:ext uri="{BB962C8B-B14F-4D97-AF65-F5344CB8AC3E}">
        <p14:creationId xmlns="" xmlns:p14="http://schemas.microsoft.com/office/powerpoint/2010/main" val="3977452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6138672"/>
          </a:xfrm>
        </p:spPr>
        <p:txBody>
          <a:bodyPr>
            <a:normAutofit fontScale="90000"/>
          </a:bodyPr>
          <a:lstStyle/>
          <a:p>
            <a:pPr algn="l"/>
            <a:r>
              <a:rPr lang="en-US" sz="3200" dirty="0" smtClean="0">
                <a:solidFill>
                  <a:schemeClr val="tx1"/>
                </a:solidFill>
              </a:rPr>
              <a:t>1) References from your peers.</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2) References from your professors.</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3) myedu.com (How should you use grade 				distribution reports?)</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4) Ratemyprofessor.com (How should do you use 					these reports?)</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rgbClr val="FF0000"/>
                </a:solidFill>
              </a:rPr>
              <a:t>SIGN UP FOR YOUR CLASSES AS SOON AS YOU ARE ALLOWED TO REGISTER; this will enable you to get the best selection of classes.</a:t>
            </a:r>
            <a:endParaRPr lang="en-US" sz="3200" dirty="0">
              <a:solidFill>
                <a:schemeClr val="tx1"/>
              </a:solidFill>
            </a:endParaRPr>
          </a:p>
        </p:txBody>
      </p:sp>
    </p:spTree>
    <p:extLst>
      <p:ext uri="{BB962C8B-B14F-4D97-AF65-F5344CB8AC3E}">
        <p14:creationId xmlns="" xmlns:p14="http://schemas.microsoft.com/office/powerpoint/2010/main" val="3722499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6291072"/>
          </a:xfrm>
        </p:spPr>
        <p:txBody>
          <a:bodyPr>
            <a:normAutofit/>
          </a:bodyPr>
          <a:lstStyle/>
          <a:p>
            <a:pPr algn="l"/>
            <a:r>
              <a:rPr lang="en-US" sz="4000" dirty="0" smtClean="0">
                <a:solidFill>
                  <a:schemeClr val="tx1"/>
                </a:solidFill>
              </a:rPr>
              <a:t>When choosing a professor, it can also help to know what type of learner you are:</a:t>
            </a:r>
            <a:br>
              <a:rPr lang="en-US" sz="4000" dirty="0" smtClean="0">
                <a:solidFill>
                  <a:schemeClr val="tx1"/>
                </a:solidFill>
              </a:rPr>
            </a:br>
            <a:r>
              <a:rPr lang="en-US" sz="4000" dirty="0" smtClean="0">
                <a:solidFill>
                  <a:schemeClr val="tx1"/>
                </a:solidFill>
              </a:rPr>
              <a:t>	</a:t>
            </a:r>
            <a:r>
              <a:rPr lang="en-US" sz="2700" dirty="0" smtClean="0">
                <a:solidFill>
                  <a:schemeClr val="tx1"/>
                </a:solidFill>
              </a:rPr>
              <a:t>a) </a:t>
            </a:r>
            <a:r>
              <a:rPr lang="en-US" sz="2700" dirty="0" smtClean="0">
                <a:solidFill>
                  <a:srgbClr val="C00000"/>
                </a:solidFill>
              </a:rPr>
              <a:t>Visual*</a:t>
            </a:r>
            <a:r>
              <a:rPr lang="en-US" sz="2700" dirty="0" smtClean="0">
                <a:solidFill>
                  <a:schemeClr val="tx1"/>
                </a:solidFill>
              </a:rPr>
              <a:t/>
            </a:r>
            <a:br>
              <a:rPr lang="en-US" sz="2700" dirty="0" smtClean="0">
                <a:solidFill>
                  <a:schemeClr val="tx1"/>
                </a:solidFill>
              </a:rPr>
            </a:br>
            <a:r>
              <a:rPr lang="en-US" sz="2700" dirty="0" smtClean="0">
                <a:solidFill>
                  <a:schemeClr val="tx1"/>
                </a:solidFill>
              </a:rPr>
              <a:t>	b) </a:t>
            </a:r>
            <a:r>
              <a:rPr lang="en-US" sz="2700" dirty="0" smtClean="0">
                <a:solidFill>
                  <a:srgbClr val="C00000"/>
                </a:solidFill>
              </a:rPr>
              <a:t>Kinesthetic*</a:t>
            </a:r>
            <a:r>
              <a:rPr lang="en-US" sz="2700" dirty="0" smtClean="0">
                <a:solidFill>
                  <a:schemeClr val="tx1"/>
                </a:solidFill>
              </a:rPr>
              <a:t/>
            </a:r>
            <a:br>
              <a:rPr lang="en-US" sz="2700" dirty="0" smtClean="0">
                <a:solidFill>
                  <a:schemeClr val="tx1"/>
                </a:solidFill>
              </a:rPr>
            </a:br>
            <a:r>
              <a:rPr lang="en-US" sz="2700" dirty="0" smtClean="0">
                <a:solidFill>
                  <a:schemeClr val="tx1"/>
                </a:solidFill>
              </a:rPr>
              <a:t>	c) </a:t>
            </a:r>
            <a:r>
              <a:rPr lang="en-US" sz="2700" dirty="0" smtClean="0">
                <a:solidFill>
                  <a:srgbClr val="C00000"/>
                </a:solidFill>
              </a:rPr>
              <a:t>Verbal*</a:t>
            </a:r>
            <a:r>
              <a:rPr lang="en-US" sz="2700" dirty="0" smtClean="0">
                <a:solidFill>
                  <a:schemeClr val="tx1"/>
                </a:solidFill>
              </a:rPr>
              <a:t/>
            </a:r>
            <a:br>
              <a:rPr lang="en-US" sz="2700" dirty="0" smtClean="0">
                <a:solidFill>
                  <a:schemeClr val="tx1"/>
                </a:solidFill>
              </a:rPr>
            </a:br>
            <a:r>
              <a:rPr lang="en-US" sz="2700" dirty="0" smtClean="0">
                <a:solidFill>
                  <a:schemeClr val="tx1"/>
                </a:solidFill>
              </a:rPr>
              <a:t>	d) </a:t>
            </a:r>
            <a:r>
              <a:rPr lang="en-US" sz="2700" dirty="0" smtClean="0">
                <a:solidFill>
                  <a:srgbClr val="7030A0"/>
                </a:solidFill>
              </a:rPr>
              <a:t>Reflective</a:t>
            </a:r>
            <a:r>
              <a:rPr lang="en-US" sz="2700" dirty="0" smtClean="0">
                <a:solidFill>
                  <a:schemeClr val="tx1"/>
                </a:solidFill>
              </a:rPr>
              <a:t/>
            </a:r>
            <a:br>
              <a:rPr lang="en-US" sz="2700" dirty="0" smtClean="0">
                <a:solidFill>
                  <a:schemeClr val="tx1"/>
                </a:solidFill>
              </a:rPr>
            </a:br>
            <a:r>
              <a:rPr lang="en-US" sz="2700" dirty="0" smtClean="0">
                <a:solidFill>
                  <a:schemeClr val="tx1"/>
                </a:solidFill>
              </a:rPr>
              <a:t>	e) </a:t>
            </a:r>
            <a:r>
              <a:rPr lang="en-US" sz="2700" dirty="0" smtClean="0">
                <a:solidFill>
                  <a:srgbClr val="7030A0"/>
                </a:solidFill>
              </a:rPr>
              <a:t>Gustatory</a:t>
            </a:r>
            <a:r>
              <a:rPr lang="en-US" sz="2700" dirty="0" smtClean="0">
                <a:solidFill>
                  <a:schemeClr val="tx1"/>
                </a:solidFill>
              </a:rPr>
              <a:t/>
            </a:r>
            <a:br>
              <a:rPr lang="en-US" sz="2700" dirty="0" smtClean="0">
                <a:solidFill>
                  <a:schemeClr val="tx1"/>
                </a:solidFill>
              </a:rPr>
            </a:br>
            <a:r>
              <a:rPr lang="en-US" sz="2700" dirty="0" smtClean="0">
                <a:solidFill>
                  <a:schemeClr val="tx1"/>
                </a:solidFill>
              </a:rPr>
              <a:t>	f) </a:t>
            </a:r>
            <a:r>
              <a:rPr lang="en-US" sz="2700" dirty="0" smtClean="0">
                <a:solidFill>
                  <a:srgbClr val="7030A0"/>
                </a:solidFill>
              </a:rPr>
              <a:t>Factual/linear</a:t>
            </a:r>
            <a:r>
              <a:rPr lang="en-US" sz="2700" dirty="0" smtClean="0">
                <a:solidFill>
                  <a:schemeClr val="tx1"/>
                </a:solidFill>
              </a:rPr>
              <a:t/>
            </a:r>
            <a:br>
              <a:rPr lang="en-US" sz="2700" dirty="0" smtClean="0">
                <a:solidFill>
                  <a:schemeClr val="tx1"/>
                </a:solidFill>
              </a:rPr>
            </a:br>
            <a:r>
              <a:rPr lang="en-US" sz="2700" dirty="0" smtClean="0">
                <a:solidFill>
                  <a:schemeClr val="tx1"/>
                </a:solidFill>
              </a:rPr>
              <a:t>	g) </a:t>
            </a:r>
            <a:r>
              <a:rPr lang="en-US" sz="2700" dirty="0" smtClean="0">
                <a:solidFill>
                  <a:srgbClr val="7030A0"/>
                </a:solidFill>
              </a:rPr>
              <a:t>Theoretical/global</a:t>
            </a:r>
            <a:endParaRPr lang="en-US" sz="2700" dirty="0">
              <a:solidFill>
                <a:schemeClr val="tx1"/>
              </a:solidFill>
            </a:endParaRPr>
          </a:p>
        </p:txBody>
      </p:sp>
    </p:spTree>
    <p:extLst>
      <p:ext uri="{BB962C8B-B14F-4D97-AF65-F5344CB8AC3E}">
        <p14:creationId xmlns="" xmlns:p14="http://schemas.microsoft.com/office/powerpoint/2010/main" val="2092504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605272"/>
          </a:xfrm>
        </p:spPr>
        <p:txBody>
          <a:bodyPr>
            <a:normAutofit/>
          </a:bodyPr>
          <a:lstStyle/>
          <a:p>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Many </a:t>
            </a:r>
            <a:r>
              <a:rPr lang="en-US" sz="3200" dirty="0" smtClean="0">
                <a:solidFill>
                  <a:schemeClr val="tx1"/>
                </a:solidFill>
              </a:rPr>
              <a:t>people have multiple learning styles, and your professor may not teach to your learning style strengths.  The trick is to maximize the skills you use with your own learning style while working to become better at other learning </a:t>
            </a:r>
            <a:r>
              <a:rPr lang="en-US" sz="3200" dirty="0" smtClean="0">
                <a:solidFill>
                  <a:schemeClr val="tx1"/>
                </a:solidFill>
              </a:rPr>
              <a:t>styles.</a:t>
            </a:r>
            <a:endParaRPr lang="en-US" sz="3200" dirty="0">
              <a:solidFill>
                <a:schemeClr val="tx1"/>
              </a:solidFill>
            </a:endParaRPr>
          </a:p>
        </p:txBody>
      </p:sp>
    </p:spTree>
    <p:extLst>
      <p:ext uri="{BB962C8B-B14F-4D97-AF65-F5344CB8AC3E}">
        <p14:creationId xmlns="" xmlns:p14="http://schemas.microsoft.com/office/powerpoint/2010/main" val="2849245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600200" y="1752600"/>
            <a:ext cx="5867400" cy="4373563"/>
          </a:xfrm>
        </p:spPr>
      </p:pic>
      <p:sp>
        <p:nvSpPr>
          <p:cNvPr id="2" name="Title 1"/>
          <p:cNvSpPr>
            <a:spLocks noGrp="1"/>
          </p:cNvSpPr>
          <p:nvPr>
            <p:ph type="title"/>
          </p:nvPr>
        </p:nvSpPr>
        <p:spPr/>
        <p:txBody>
          <a:bodyPr/>
          <a:lstStyle/>
          <a:p>
            <a:r>
              <a:rPr lang="en-US" dirty="0" smtClean="0">
                <a:solidFill>
                  <a:srgbClr val="7030A0"/>
                </a:solidFill>
              </a:rPr>
              <a:t>THE FIRST DAY OF CLASS</a:t>
            </a:r>
            <a:endParaRPr lang="en-US" dirty="0">
              <a:solidFill>
                <a:srgbClr val="7030A0"/>
              </a:solidFill>
            </a:endParaRPr>
          </a:p>
        </p:txBody>
      </p:sp>
    </p:spTree>
    <p:extLst>
      <p:ext uri="{BB962C8B-B14F-4D97-AF65-F5344CB8AC3E}">
        <p14:creationId xmlns="" xmlns:p14="http://schemas.microsoft.com/office/powerpoint/2010/main" val="974083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ccess.jpg"/>
          <p:cNvPicPr>
            <a:picLocks noGrp="1" noChangeAspect="1"/>
          </p:cNvPicPr>
          <p:nvPr>
            <p:ph idx="1"/>
          </p:nvPr>
        </p:nvPicPr>
        <p:blipFill>
          <a:blip r:embed="rId2" cstate="print"/>
          <a:stretch>
            <a:fillRect/>
          </a:stretch>
        </p:blipFill>
        <p:spPr>
          <a:xfrm>
            <a:off x="3147219" y="3158331"/>
            <a:ext cx="2857500" cy="2857500"/>
          </a:xfrm>
        </p:spPr>
      </p:pic>
      <p:sp>
        <p:nvSpPr>
          <p:cNvPr id="3" name="Title 2"/>
          <p:cNvSpPr>
            <a:spLocks noGrp="1"/>
          </p:cNvSpPr>
          <p:nvPr>
            <p:ph type="title"/>
          </p:nvPr>
        </p:nvSpPr>
        <p:spPr>
          <a:xfrm>
            <a:off x="457200" y="338328"/>
            <a:ext cx="8229600" cy="3624072"/>
          </a:xfrm>
        </p:spPr>
        <p:txBody>
          <a:bodyPr/>
          <a:lstStyle/>
          <a:p>
            <a:r>
              <a:rPr lang="en-US" dirty="0" smtClean="0">
                <a:solidFill>
                  <a:schemeClr val="tx1"/>
                </a:solidFill>
              </a:rPr>
              <a:t>The first two years for a S.T.E.M. major are critical to your success!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757672"/>
          </a:xfrm>
        </p:spPr>
        <p:txBody>
          <a:bodyPr>
            <a:normAutofit/>
          </a:bodyPr>
          <a:lstStyle/>
          <a:p>
            <a:r>
              <a:rPr lang="en-US" sz="3200" dirty="0" smtClean="0">
                <a:solidFill>
                  <a:schemeClr val="tx1"/>
                </a:solidFill>
              </a:rPr>
              <a:t>Either before or on the first day of classes, </a:t>
            </a:r>
            <a:r>
              <a:rPr lang="en-US" sz="3600" b="1" dirty="0" smtClean="0">
                <a:solidFill>
                  <a:srgbClr val="FF0000"/>
                </a:solidFill>
              </a:rPr>
              <a:t>READ THE SYLLABUS!</a:t>
            </a:r>
            <a:br>
              <a:rPr lang="en-US" sz="3600" b="1" dirty="0" smtClean="0">
                <a:solidFill>
                  <a:srgbClr val="FF0000"/>
                </a:solidFill>
              </a:rPr>
            </a:br>
            <a:r>
              <a:rPr lang="en-US" sz="2800" b="1" dirty="0" smtClean="0">
                <a:solidFill>
                  <a:srgbClr val="FF0000"/>
                </a:solidFill>
              </a:rPr>
              <a:t>(The syllabus is your course contract.)</a:t>
            </a:r>
            <a:r>
              <a:rPr lang="en-US" sz="2800" dirty="0">
                <a:solidFill>
                  <a:schemeClr val="tx1"/>
                </a:solidFill>
              </a:rPr>
              <a:t/>
            </a:r>
            <a:br>
              <a:rPr lang="en-US" sz="2800" dirty="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Don’t sit in the back of the class.</a:t>
            </a:r>
            <a:br>
              <a:rPr lang="en-US" sz="3200" dirty="0" smtClean="0">
                <a:solidFill>
                  <a:schemeClr val="tx1"/>
                </a:solidFill>
              </a:rPr>
            </a:br>
            <a:r>
              <a:rPr lang="en-US" sz="3200" dirty="0" smtClean="0">
                <a:solidFill>
                  <a:schemeClr val="tx1"/>
                </a:solidFill>
              </a:rPr>
              <a:t>- Don’t sit near windows or doors.</a:t>
            </a:r>
            <a:br>
              <a:rPr lang="en-US" sz="3200" dirty="0" smtClean="0">
                <a:solidFill>
                  <a:schemeClr val="tx1"/>
                </a:solidFill>
              </a:rPr>
            </a:br>
            <a:r>
              <a:rPr lang="en-US" sz="3200" dirty="0" smtClean="0">
                <a:solidFill>
                  <a:schemeClr val="tx1"/>
                </a:solidFill>
              </a:rPr>
              <a:t>- Don’t sit with your friends.</a:t>
            </a:r>
            <a:br>
              <a:rPr lang="en-US" sz="3200" dirty="0" smtClean="0">
                <a:solidFill>
                  <a:schemeClr val="tx1"/>
                </a:solidFill>
              </a:rPr>
            </a:br>
            <a:r>
              <a:rPr lang="en-US" sz="3200" dirty="0" smtClean="0">
                <a:solidFill>
                  <a:schemeClr val="tx1"/>
                </a:solidFill>
              </a:rPr>
              <a:t>- Sit where you can see and hear the professor.</a:t>
            </a:r>
            <a:br>
              <a:rPr lang="en-US" sz="3200" dirty="0" smtClean="0">
                <a:solidFill>
                  <a:schemeClr val="tx1"/>
                </a:solidFill>
              </a:rPr>
            </a:br>
            <a:r>
              <a:rPr lang="en-US" sz="3200" dirty="0" smtClean="0">
                <a:solidFill>
                  <a:schemeClr val="tx1"/>
                </a:solidFill>
              </a:rPr>
              <a:t>- Make sure you are on time to every class.</a:t>
            </a:r>
            <a:endParaRPr lang="en-US" sz="3200" dirty="0">
              <a:solidFill>
                <a:schemeClr val="tx1"/>
              </a:solidFill>
            </a:endParaRPr>
          </a:p>
        </p:txBody>
      </p:sp>
    </p:spTree>
    <p:extLst>
      <p:ext uri="{BB962C8B-B14F-4D97-AF65-F5344CB8AC3E}">
        <p14:creationId xmlns="" xmlns:p14="http://schemas.microsoft.com/office/powerpoint/2010/main" val="1283716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833872"/>
          </a:xfrm>
        </p:spPr>
        <p:txBody>
          <a:bodyPr/>
          <a:lstStyle/>
          <a:p>
            <a:r>
              <a:rPr lang="en-US" dirty="0" smtClean="0">
                <a:solidFill>
                  <a:schemeClr val="tx1"/>
                </a:solidFill>
              </a:rPr>
              <a:t>Learning is an </a:t>
            </a:r>
            <a:r>
              <a:rPr lang="en-US" u="sng" dirty="0" smtClean="0">
                <a:solidFill>
                  <a:schemeClr val="tx1"/>
                </a:solidFill>
              </a:rPr>
              <a:t>action verb</a:t>
            </a:r>
            <a:r>
              <a:rPr lang="en-US" dirty="0" smtClean="0">
                <a:solidFill>
                  <a:schemeClr val="tx1"/>
                </a:solidFill>
              </a:rPr>
              <a:t>, you have to do more than sit through classes (passive) and reread the notes (passive) to do well in science classes.</a:t>
            </a:r>
            <a:br>
              <a:rPr lang="en-US" dirty="0" smtClean="0">
                <a:solidFill>
                  <a:schemeClr val="tx1"/>
                </a:solidFill>
              </a:rPr>
            </a:br>
            <a:r>
              <a:rPr lang="en-US" dirty="0" smtClean="0">
                <a:solidFill>
                  <a:srgbClr val="FF0000"/>
                </a:solidFill>
              </a:rPr>
              <a:t>Simply rereading your notes over and over is not studying!!</a:t>
            </a:r>
            <a:endParaRPr lang="en-US" dirty="0">
              <a:solidFill>
                <a:srgbClr val="FF0000"/>
              </a:solidFill>
            </a:endParaRPr>
          </a:p>
        </p:txBody>
      </p:sp>
    </p:spTree>
    <p:extLst>
      <p:ext uri="{BB962C8B-B14F-4D97-AF65-F5344CB8AC3E}">
        <p14:creationId xmlns="" xmlns:p14="http://schemas.microsoft.com/office/powerpoint/2010/main" val="2415765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757672"/>
          </a:xfrm>
        </p:spPr>
        <p:txBody>
          <a:bodyPr/>
          <a:lstStyle/>
          <a:p>
            <a:r>
              <a:rPr lang="en-US" dirty="0" smtClean="0">
                <a:solidFill>
                  <a:schemeClr val="tx1"/>
                </a:solidFill>
              </a:rPr>
              <a:t>If you can’t teach someone the concept you are learning, you don’t know it.</a:t>
            </a:r>
            <a:endParaRPr lang="en-US" dirty="0">
              <a:solidFill>
                <a:schemeClr val="tx1"/>
              </a:solidFill>
            </a:endParaRPr>
          </a:p>
        </p:txBody>
      </p:sp>
    </p:spTree>
    <p:extLst>
      <p:ext uri="{BB962C8B-B14F-4D97-AF65-F5344CB8AC3E}">
        <p14:creationId xmlns="" xmlns:p14="http://schemas.microsoft.com/office/powerpoint/2010/main" val="178700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71538" y="1981200"/>
            <a:ext cx="7408862" cy="4021516"/>
          </a:xfrm>
        </p:spPr>
      </p:pic>
      <p:sp>
        <p:nvSpPr>
          <p:cNvPr id="2" name="Title 1"/>
          <p:cNvSpPr>
            <a:spLocks noGrp="1"/>
          </p:cNvSpPr>
          <p:nvPr>
            <p:ph type="title"/>
          </p:nvPr>
        </p:nvSpPr>
        <p:spPr/>
        <p:txBody>
          <a:bodyPr>
            <a:normAutofit/>
          </a:bodyPr>
          <a:lstStyle/>
          <a:p>
            <a:r>
              <a:rPr lang="en-US" sz="5400" dirty="0" smtClean="0">
                <a:solidFill>
                  <a:schemeClr val="tx1"/>
                </a:solidFill>
              </a:rPr>
              <a:t>So how do you study? </a:t>
            </a:r>
            <a:endParaRPr lang="en-US" sz="5400" dirty="0">
              <a:solidFill>
                <a:schemeClr val="tx1"/>
              </a:solidFill>
            </a:endParaRPr>
          </a:p>
        </p:txBody>
      </p:sp>
    </p:spTree>
    <p:extLst>
      <p:ext uri="{BB962C8B-B14F-4D97-AF65-F5344CB8AC3E}">
        <p14:creationId xmlns="" xmlns:p14="http://schemas.microsoft.com/office/powerpoint/2010/main" val="1345518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681472"/>
          </a:xfrm>
        </p:spPr>
        <p:txBody>
          <a:bodyPr/>
          <a:lstStyle/>
          <a:p>
            <a:r>
              <a:rPr lang="en-US" dirty="0" smtClean="0">
                <a:solidFill>
                  <a:schemeClr val="tx1"/>
                </a:solidFill>
              </a:rPr>
              <a:t>Read the materials that will be covered in class </a:t>
            </a:r>
            <a:r>
              <a:rPr lang="en-US" b="1" u="sng" dirty="0" smtClean="0">
                <a:solidFill>
                  <a:srgbClr val="FF0000"/>
                </a:solidFill>
              </a:rPr>
              <a:t>BEFORE THE CLASS MEETS</a:t>
            </a:r>
            <a:r>
              <a:rPr lang="en-US" dirty="0">
                <a:solidFill>
                  <a:schemeClr val="tx1"/>
                </a:solidFill>
              </a:rPr>
              <a:t> </a:t>
            </a:r>
            <a:r>
              <a:rPr lang="en-US" dirty="0" smtClean="0">
                <a:solidFill>
                  <a:schemeClr val="tx1"/>
                </a:solidFill>
              </a:rPr>
              <a:t>and right before class, do a quick review of the material you recently covered.</a:t>
            </a:r>
            <a:endParaRPr lang="en-US" dirty="0">
              <a:solidFill>
                <a:schemeClr val="tx1"/>
              </a:solidFill>
            </a:endParaRPr>
          </a:p>
        </p:txBody>
      </p:sp>
    </p:spTree>
    <p:extLst>
      <p:ext uri="{BB962C8B-B14F-4D97-AF65-F5344CB8AC3E}">
        <p14:creationId xmlns="" xmlns:p14="http://schemas.microsoft.com/office/powerpoint/2010/main" val="3257639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986272"/>
          </a:xfrm>
        </p:spPr>
        <p:txBody>
          <a:bodyPr/>
          <a:lstStyle/>
          <a:p>
            <a:r>
              <a:rPr lang="en-US" dirty="0" smtClean="0">
                <a:solidFill>
                  <a:srgbClr val="7030A0"/>
                </a:solidFill>
              </a:rPr>
              <a:t>If your professor allows, tape record the class and within 24 hours of a class, rewrite your notes. </a:t>
            </a:r>
            <a:r>
              <a:rPr lang="en-US" dirty="0" smtClean="0">
                <a:solidFill>
                  <a:srgbClr val="7030A0"/>
                </a:solidFill>
              </a:rPr>
              <a:t/>
            </a:r>
            <a:br>
              <a:rPr lang="en-US" dirty="0" smtClean="0">
                <a:solidFill>
                  <a:srgbClr val="7030A0"/>
                </a:solidFill>
              </a:rPr>
            </a:br>
            <a:r>
              <a:rPr lang="en-US" dirty="0" smtClean="0">
                <a:solidFill>
                  <a:schemeClr val="tx1"/>
                </a:solidFill>
              </a:rPr>
              <a:t/>
            </a:r>
            <a:br>
              <a:rPr lang="en-US" dirty="0" smtClean="0">
                <a:solidFill>
                  <a:schemeClr val="tx1"/>
                </a:solidFill>
              </a:rPr>
            </a:br>
            <a:r>
              <a:rPr lang="en-US" sz="2400" dirty="0" smtClean="0">
                <a:solidFill>
                  <a:schemeClr val="tx1"/>
                </a:solidFill>
              </a:rPr>
              <a:t>After that, every day, read over each difficult concept in your notes, put away your notes and write as much as you can remember from memory.  Check to see what you knew and what you didn’t know.  Do that every day for each difficult concept until you can teach someone else about the subject</a:t>
            </a:r>
            <a:r>
              <a:rPr lang="en-US" sz="2400" dirty="0" smtClean="0">
                <a:solidFill>
                  <a:schemeClr val="tx1"/>
                </a:solidFill>
              </a:rPr>
              <a:t>.</a:t>
            </a:r>
            <a:endParaRPr lang="en-US" dirty="0">
              <a:solidFill>
                <a:schemeClr val="tx1"/>
              </a:solidFill>
            </a:endParaRPr>
          </a:p>
        </p:txBody>
      </p:sp>
    </p:spTree>
    <p:extLst>
      <p:ext uri="{BB962C8B-B14F-4D97-AF65-F5344CB8AC3E}">
        <p14:creationId xmlns="" xmlns:p14="http://schemas.microsoft.com/office/powerpoint/2010/main" val="2726056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4400" y="5410200"/>
            <a:ext cx="3352800" cy="76201"/>
          </a:xfrm>
        </p:spPr>
        <p:txBody>
          <a:bodyPr>
            <a:normAutofit fontScale="25000" lnSpcReduction="20000"/>
          </a:bodyPr>
          <a:lstStyle/>
          <a:p>
            <a:endParaRPr lang="en-US" dirty="0"/>
          </a:p>
        </p:txBody>
      </p:sp>
      <p:sp>
        <p:nvSpPr>
          <p:cNvPr id="2" name="Title 1"/>
          <p:cNvSpPr>
            <a:spLocks noGrp="1"/>
          </p:cNvSpPr>
          <p:nvPr>
            <p:ph type="title"/>
          </p:nvPr>
        </p:nvSpPr>
        <p:spPr>
          <a:xfrm>
            <a:off x="914400" y="990600"/>
            <a:ext cx="3352800" cy="4724400"/>
          </a:xfrm>
        </p:spPr>
        <p:txBody>
          <a:bodyPr/>
          <a:lstStyle/>
          <a:p>
            <a:r>
              <a:rPr lang="en-US" dirty="0" smtClean="0">
                <a:solidFill>
                  <a:schemeClr val="tx1"/>
                </a:solidFill>
              </a:rPr>
              <a:t>Use </a:t>
            </a:r>
            <a:r>
              <a:rPr lang="en-US" dirty="0" smtClean="0">
                <a:solidFill>
                  <a:schemeClr val="tx1"/>
                </a:solidFill>
              </a:rPr>
              <a:t>flashcards</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sz="2800" dirty="0" smtClean="0">
                <a:solidFill>
                  <a:schemeClr val="tx1"/>
                </a:solidFill>
              </a:rPr>
              <a:t>1) For vocabulary 	words</a:t>
            </a:r>
            <a:br>
              <a:rPr lang="en-US" sz="2800" dirty="0" smtClean="0">
                <a:solidFill>
                  <a:schemeClr val="tx1"/>
                </a:solidFill>
              </a:rPr>
            </a:br>
            <a:r>
              <a:rPr lang="en-US" sz="2800" dirty="0" smtClean="0">
                <a:solidFill>
                  <a:schemeClr val="tx1"/>
                </a:solidFill>
              </a:rPr>
              <a:t>2) To predict 	questions and 	answers on 	tests</a:t>
            </a:r>
            <a:br>
              <a:rPr lang="en-US" sz="2800" dirty="0" smtClean="0">
                <a:solidFill>
                  <a:schemeClr val="tx1"/>
                </a:solidFill>
              </a:rPr>
            </a:br>
            <a:r>
              <a:rPr lang="en-US" sz="2800" dirty="0" smtClean="0">
                <a:solidFill>
                  <a:schemeClr val="tx1"/>
                </a:solidFill>
              </a:rPr>
              <a:t>3) To remember lab 	concepts</a:t>
            </a:r>
            <a:endParaRPr lang="en-US" dirty="0">
              <a:solidFill>
                <a:schemeClr val="tx1"/>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651375" y="2298046"/>
            <a:ext cx="3905250" cy="2871507"/>
          </a:xfrm>
        </p:spPr>
      </p:pic>
    </p:spTree>
    <p:extLst>
      <p:ext uri="{BB962C8B-B14F-4D97-AF65-F5344CB8AC3E}">
        <p14:creationId xmlns="" xmlns:p14="http://schemas.microsoft.com/office/powerpoint/2010/main" val="1077880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6214872"/>
          </a:xfrm>
        </p:spPr>
        <p:txBody>
          <a:bodyPr/>
          <a:lstStyle/>
          <a:p>
            <a:r>
              <a:rPr lang="en-US" dirty="0" smtClean="0">
                <a:solidFill>
                  <a:schemeClr val="tx1"/>
                </a:solidFill>
              </a:rPr>
              <a:t>Use mnemonic devices, make up songs and rhymes to remember concepts.</a:t>
            </a:r>
            <a:br>
              <a:rPr lang="en-US" dirty="0" smtClean="0">
                <a:solidFill>
                  <a:schemeClr val="tx1"/>
                </a:solidFill>
              </a:rPr>
            </a:br>
            <a:r>
              <a:rPr lang="en-US" dirty="0" smtClean="0">
                <a:solidFill>
                  <a:schemeClr val="tx1"/>
                </a:solidFill>
              </a:rPr>
              <a:t>Know root words, prefixes and suffixes; they are a major key to understanding the language of science.</a:t>
            </a:r>
            <a:endParaRPr lang="en-US" dirty="0">
              <a:solidFill>
                <a:schemeClr val="tx1"/>
              </a:solidFill>
            </a:endParaRPr>
          </a:p>
        </p:txBody>
      </p:sp>
    </p:spTree>
    <p:extLst>
      <p:ext uri="{BB962C8B-B14F-4D97-AF65-F5344CB8AC3E}">
        <p14:creationId xmlns="" xmlns:p14="http://schemas.microsoft.com/office/powerpoint/2010/main" val="3428333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871472"/>
          </a:xfrm>
        </p:spPr>
        <p:txBody>
          <a:bodyPr>
            <a:normAutofit fontScale="90000"/>
          </a:bodyPr>
          <a:lstStyle/>
          <a:p>
            <a:r>
              <a:rPr lang="en-US" dirty="0" smtClean="0">
                <a:solidFill>
                  <a:srgbClr val="002060"/>
                </a:solidFill>
              </a:rPr>
              <a:t>How do you remember the difference between Prokaryotes vs. Eukaryotes? </a:t>
            </a:r>
            <a:endParaRPr lang="en-US" dirty="0">
              <a:solidFill>
                <a:srgbClr val="002060"/>
              </a:solidFill>
            </a:endParaRPr>
          </a:p>
        </p:txBody>
      </p:sp>
      <p:pic>
        <p:nvPicPr>
          <p:cNvPr id="6" name="Content Placeholder 5"/>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533400" y="2362200"/>
            <a:ext cx="3822700" cy="3110780"/>
          </a:xfrm>
        </p:spPr>
      </p:pic>
      <p:pic>
        <p:nvPicPr>
          <p:cNvPr id="7" name="Content Placeholder 6"/>
          <p:cNvPicPr>
            <a:picLocks noGrp="1" noChangeAspect="1"/>
          </p:cNvPicPr>
          <p:nvPr>
            <p:ph sz="quarter" idx="14"/>
          </p:nvPr>
        </p:nvPicPr>
        <p:blipFill>
          <a:blip r:embed="rId3" cstate="print">
            <a:extLst>
              <a:ext uri="{28A0092B-C50C-407E-A947-70E740481C1C}">
                <a14:useLocalDpi xmlns="" xmlns:a14="http://schemas.microsoft.com/office/drawing/2010/main" val="0"/>
              </a:ext>
            </a:extLst>
          </a:blip>
          <a:stretch>
            <a:fillRect/>
          </a:stretch>
        </p:blipFill>
        <p:spPr>
          <a:xfrm>
            <a:off x="5029200" y="2362200"/>
            <a:ext cx="3276600" cy="3124200"/>
          </a:xfrm>
        </p:spPr>
      </p:pic>
    </p:spTree>
    <p:extLst>
      <p:ext uri="{BB962C8B-B14F-4D97-AF65-F5344CB8AC3E}">
        <p14:creationId xmlns="" xmlns:p14="http://schemas.microsoft.com/office/powerpoint/2010/main" val="3106148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52600" y="1752600"/>
            <a:ext cx="5638800" cy="3810000"/>
          </a:xfrm>
        </p:spPr>
      </p:pic>
      <p:sp>
        <p:nvSpPr>
          <p:cNvPr id="5" name="Title 4"/>
          <p:cNvSpPr>
            <a:spLocks noGrp="1"/>
          </p:cNvSpPr>
          <p:nvPr>
            <p:ph type="title"/>
          </p:nvPr>
        </p:nvSpPr>
        <p:spPr/>
        <p:txBody>
          <a:bodyPr>
            <a:normAutofit fontScale="90000"/>
          </a:bodyPr>
          <a:lstStyle/>
          <a:p>
            <a:r>
              <a:rPr lang="en-US" dirty="0" smtClean="0"/>
              <a:t>How do you remember these levels of classification?</a:t>
            </a:r>
            <a:endParaRPr lang="en-US" dirty="0"/>
          </a:p>
        </p:txBody>
      </p:sp>
    </p:spTree>
    <p:extLst>
      <p:ext uri="{BB962C8B-B14F-4D97-AF65-F5344CB8AC3E}">
        <p14:creationId xmlns="" xmlns:p14="http://schemas.microsoft.com/office/powerpoint/2010/main" val="3300461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8328"/>
            <a:ext cx="8229600" cy="5910072"/>
          </a:xfrm>
        </p:spPr>
        <p:txBody>
          <a:bodyPr>
            <a:normAutofit fontScale="90000"/>
          </a:bodyPr>
          <a:lstStyle/>
          <a:p>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sz="4000" dirty="0" smtClean="0">
                <a:solidFill>
                  <a:schemeClr val="tx1"/>
                </a:solidFill>
              </a:rPr>
              <a:t>S.T.E.M. courses are sequential.</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S.T.E.M. majors cannot procrastinate!</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a:solidFill>
                  <a:schemeClr val="tx1"/>
                </a:solidFill>
              </a:rPr>
              <a:t>The first step in succeeding in a S.T.E.M. course </a:t>
            </a:r>
            <a:r>
              <a:rPr lang="en-US" sz="4000" dirty="0" smtClean="0">
                <a:solidFill>
                  <a:schemeClr val="tx1"/>
                </a:solidFill>
              </a:rPr>
              <a:t>happens before you even sign up for the class.</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757672"/>
          </a:xfrm>
        </p:spPr>
        <p:txBody>
          <a:bodyPr>
            <a:normAutofit/>
          </a:bodyPr>
          <a:lstStyle/>
          <a:p>
            <a:r>
              <a:rPr lang="en-US" sz="3600" dirty="0" smtClean="0">
                <a:solidFill>
                  <a:schemeClr val="tx1"/>
                </a:solidFill>
              </a:rPr>
              <a:t>Make connections between the concepts you are learning.</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Compare and contrast concepts.</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For many students, making a chart or table works to put the concepts you learn into an organized format to recall information.</a:t>
            </a:r>
            <a:endParaRPr lang="en-US" sz="3600" dirty="0">
              <a:solidFill>
                <a:schemeClr val="tx1"/>
              </a:solidFill>
            </a:endParaRPr>
          </a:p>
        </p:txBody>
      </p:sp>
    </p:spTree>
    <p:extLst>
      <p:ext uri="{BB962C8B-B14F-4D97-AF65-F5344CB8AC3E}">
        <p14:creationId xmlns="" xmlns:p14="http://schemas.microsoft.com/office/powerpoint/2010/main" val="1263004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529072"/>
          </a:xfrm>
        </p:spPr>
        <p:txBody>
          <a:bodyPr/>
          <a:lstStyle/>
          <a:p>
            <a:r>
              <a:rPr lang="en-US" dirty="0" smtClean="0">
                <a:solidFill>
                  <a:schemeClr val="tx1"/>
                </a:solidFill>
              </a:rPr>
              <a:t>Make lists of topics that you don’t understand and:</a:t>
            </a:r>
            <a:br>
              <a:rPr lang="en-US" dirty="0" smtClean="0">
                <a:solidFill>
                  <a:schemeClr val="tx1"/>
                </a:solidFill>
              </a:rPr>
            </a:br>
            <a:r>
              <a:rPr lang="en-US" sz="3200" dirty="0" smtClean="0">
                <a:solidFill>
                  <a:schemeClr val="tx1"/>
                </a:solidFill>
              </a:rPr>
              <a:t>1</a:t>
            </a:r>
            <a:r>
              <a:rPr lang="en-US" sz="2800" dirty="0" smtClean="0">
                <a:solidFill>
                  <a:schemeClr val="tx1"/>
                </a:solidFill>
              </a:rPr>
              <a:t>) go see your professor and ask questions during office hours or in class</a:t>
            </a:r>
            <a:br>
              <a:rPr lang="en-US" sz="2800" dirty="0" smtClean="0">
                <a:solidFill>
                  <a:schemeClr val="tx1"/>
                </a:solidFill>
              </a:rPr>
            </a:br>
            <a:r>
              <a:rPr lang="en-US" sz="2800" dirty="0" smtClean="0">
                <a:solidFill>
                  <a:schemeClr val="tx1"/>
                </a:solidFill>
              </a:rPr>
              <a:t>2) join a study group and exchange phone numbers or use social media</a:t>
            </a:r>
            <a:br>
              <a:rPr lang="en-US" sz="2800" dirty="0" smtClean="0">
                <a:solidFill>
                  <a:schemeClr val="tx1"/>
                </a:solidFill>
              </a:rPr>
            </a:br>
            <a:r>
              <a:rPr lang="en-US" sz="2800" dirty="0" smtClean="0">
                <a:solidFill>
                  <a:schemeClr val="tx1"/>
                </a:solidFill>
              </a:rPr>
              <a:t>3) go to an on-campus tutoring center or use Smarthinking tutoring services</a:t>
            </a:r>
            <a:br>
              <a:rPr lang="en-US" sz="2800" dirty="0" smtClean="0">
                <a:solidFill>
                  <a:schemeClr val="tx1"/>
                </a:solidFill>
              </a:rPr>
            </a:br>
            <a:r>
              <a:rPr lang="en-US" sz="2800" dirty="0" smtClean="0">
                <a:solidFill>
                  <a:schemeClr val="tx1"/>
                </a:solidFill>
              </a:rPr>
              <a:t>4) go online to Google definitions and concepts and go to Google Images </a:t>
            </a:r>
            <a:br>
              <a:rPr lang="en-US" sz="2800" dirty="0" smtClean="0">
                <a:solidFill>
                  <a:schemeClr val="tx1"/>
                </a:solidFill>
              </a:rPr>
            </a:br>
            <a:r>
              <a:rPr lang="en-US" sz="2800" dirty="0" smtClean="0">
                <a:solidFill>
                  <a:schemeClr val="tx1"/>
                </a:solidFill>
              </a:rPr>
              <a:t>5) go to khanacademy.org or watch You Tube videos</a:t>
            </a:r>
            <a:endParaRPr lang="en-US" sz="2800" dirty="0">
              <a:solidFill>
                <a:schemeClr val="tx1"/>
              </a:solidFill>
            </a:endParaRPr>
          </a:p>
        </p:txBody>
      </p:sp>
    </p:spTree>
    <p:extLst>
      <p:ext uri="{BB962C8B-B14F-4D97-AF65-F5344CB8AC3E}">
        <p14:creationId xmlns="" xmlns:p14="http://schemas.microsoft.com/office/powerpoint/2010/main" val="1179146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833872"/>
          </a:xfrm>
        </p:spPr>
        <p:txBody>
          <a:bodyPr>
            <a:normAutofit fontScale="90000"/>
          </a:bodyPr>
          <a:lstStyle/>
          <a:p>
            <a:r>
              <a:rPr lang="en-US" dirty="0" smtClean="0">
                <a:solidFill>
                  <a:schemeClr val="tx1"/>
                </a:solidFill>
              </a:rPr>
              <a:t>For labs, read the materials before lab.  After each lab, make a journal which answers 4 questions:</a:t>
            </a:r>
            <a:br>
              <a:rPr lang="en-US" dirty="0" smtClean="0">
                <a:solidFill>
                  <a:schemeClr val="tx1"/>
                </a:solidFill>
              </a:rPr>
            </a:br>
            <a:r>
              <a:rPr lang="en-US" sz="2800" dirty="0" smtClean="0">
                <a:solidFill>
                  <a:schemeClr val="tx1"/>
                </a:solidFill>
              </a:rPr>
              <a:t>1) </a:t>
            </a:r>
            <a:r>
              <a:rPr lang="en-US" sz="2800" b="1" dirty="0" smtClean="0">
                <a:solidFill>
                  <a:srgbClr val="C00000"/>
                </a:solidFill>
              </a:rPr>
              <a:t>What did you use in each lab?</a:t>
            </a:r>
            <a:br>
              <a:rPr lang="en-US" sz="2800" b="1" dirty="0" smtClean="0">
                <a:solidFill>
                  <a:srgbClr val="C00000"/>
                </a:solidFill>
              </a:rPr>
            </a:br>
            <a:r>
              <a:rPr lang="en-US" sz="2800" dirty="0" smtClean="0">
                <a:solidFill>
                  <a:schemeClr val="tx1"/>
                </a:solidFill>
              </a:rPr>
              <a:t>2) </a:t>
            </a:r>
            <a:r>
              <a:rPr lang="en-US" sz="2800" b="1" dirty="0" smtClean="0">
                <a:solidFill>
                  <a:srgbClr val="C00000"/>
                </a:solidFill>
              </a:rPr>
              <a:t>What did you do (the procedures) in each lab?</a:t>
            </a:r>
            <a:br>
              <a:rPr lang="en-US" sz="2800" b="1" dirty="0" smtClean="0">
                <a:solidFill>
                  <a:srgbClr val="C00000"/>
                </a:solidFill>
              </a:rPr>
            </a:br>
            <a:r>
              <a:rPr lang="en-US" sz="2800" dirty="0" smtClean="0">
                <a:solidFill>
                  <a:schemeClr val="tx1"/>
                </a:solidFill>
              </a:rPr>
              <a:t>3) </a:t>
            </a:r>
            <a:r>
              <a:rPr lang="en-US" sz="2800" b="1" dirty="0" smtClean="0">
                <a:solidFill>
                  <a:srgbClr val="C00000"/>
                </a:solidFill>
              </a:rPr>
              <a:t>What did you see in each lab (the results)?</a:t>
            </a:r>
            <a:br>
              <a:rPr lang="en-US" sz="2800" b="1" dirty="0" smtClean="0">
                <a:solidFill>
                  <a:srgbClr val="C00000"/>
                </a:solidFill>
              </a:rPr>
            </a:br>
            <a:r>
              <a:rPr lang="en-US" sz="2800" dirty="0" smtClean="0">
                <a:solidFill>
                  <a:schemeClr val="tx1"/>
                </a:solidFill>
              </a:rPr>
              <a:t>4) </a:t>
            </a:r>
            <a:r>
              <a:rPr lang="en-US" sz="2800" b="1" dirty="0" smtClean="0">
                <a:solidFill>
                  <a:srgbClr val="C00000"/>
                </a:solidFill>
              </a:rPr>
              <a:t>Why did you see what you saw in each lab (explain why the results turned out as they did)?</a:t>
            </a:r>
            <a:br>
              <a:rPr lang="en-US" sz="2800" b="1" dirty="0" smtClean="0">
                <a:solidFill>
                  <a:srgbClr val="C00000"/>
                </a:solidFill>
              </a:rPr>
            </a:br>
            <a:r>
              <a:rPr lang="en-US" sz="2800" dirty="0">
                <a:solidFill>
                  <a:schemeClr val="tx1"/>
                </a:solidFill>
              </a:rPr>
              <a:t/>
            </a:r>
            <a:br>
              <a:rPr lang="en-US" sz="2800" dirty="0">
                <a:solidFill>
                  <a:schemeClr val="tx1"/>
                </a:solidFill>
              </a:rPr>
            </a:br>
            <a:r>
              <a:rPr lang="en-US" sz="2800" dirty="0" smtClean="0">
                <a:solidFill>
                  <a:schemeClr val="tx1"/>
                </a:solidFill>
              </a:rPr>
              <a:t>Every day, for each lab, write the answers to each of these questions from memory, until you no longer have to refer back to the journal to recall the answers.</a:t>
            </a:r>
            <a:endParaRPr lang="en-US" dirty="0">
              <a:solidFill>
                <a:schemeClr val="tx1"/>
              </a:solidFill>
            </a:endParaRPr>
          </a:p>
        </p:txBody>
      </p:sp>
    </p:spTree>
    <p:extLst>
      <p:ext uri="{BB962C8B-B14F-4D97-AF65-F5344CB8AC3E}">
        <p14:creationId xmlns="" xmlns:p14="http://schemas.microsoft.com/office/powerpoint/2010/main" val="3720416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986272"/>
          </a:xfrm>
        </p:spPr>
        <p:txBody>
          <a:bodyPr>
            <a:normAutofit/>
          </a:bodyPr>
          <a:lstStyle/>
          <a:p>
            <a:r>
              <a:rPr lang="en-US" sz="3200" dirty="0" smtClean="0">
                <a:solidFill>
                  <a:schemeClr val="tx1"/>
                </a:solidFill>
              </a:rPr>
              <a:t>- If you can, relate what you are learning to things you already know.</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Study with a purpose.  Make lists of questions and try to answer the questions from recall.</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Science reading isn’t like reading a novel; you must understand every word in a sentence before you can go on to the next sentence.</a:t>
            </a:r>
            <a:br>
              <a:rPr lang="en-US" sz="3200" dirty="0" smtClean="0">
                <a:solidFill>
                  <a:schemeClr val="tx1"/>
                </a:solidFill>
              </a:rPr>
            </a:br>
            <a:r>
              <a:rPr lang="en-US" sz="3200" dirty="0" smtClean="0">
                <a:solidFill>
                  <a:schemeClr val="tx1"/>
                </a:solidFill>
              </a:rPr>
              <a:t>If you don’t know a word in a sentence, </a:t>
            </a:r>
            <a:r>
              <a:rPr lang="en-US" sz="3200" dirty="0" smtClean="0">
                <a:solidFill>
                  <a:schemeClr val="tx1"/>
                </a:solidFill>
              </a:rPr>
              <a:t/>
            </a:r>
            <a:br>
              <a:rPr lang="en-US" sz="3200" dirty="0" smtClean="0">
                <a:solidFill>
                  <a:schemeClr val="tx1"/>
                </a:solidFill>
              </a:rPr>
            </a:br>
            <a:r>
              <a:rPr lang="en-US" sz="3200" b="1" dirty="0" smtClean="0">
                <a:solidFill>
                  <a:srgbClr val="FF0000"/>
                </a:solidFill>
              </a:rPr>
              <a:t>LOOK </a:t>
            </a:r>
            <a:r>
              <a:rPr lang="en-US" sz="3200" b="1" dirty="0" smtClean="0">
                <a:solidFill>
                  <a:srgbClr val="FF0000"/>
                </a:solidFill>
              </a:rPr>
              <a:t>IT </a:t>
            </a:r>
            <a:r>
              <a:rPr lang="en-US" sz="3200" b="1" dirty="0" smtClean="0">
                <a:solidFill>
                  <a:srgbClr val="FF0000"/>
                </a:solidFill>
              </a:rPr>
              <a:t>UP.</a:t>
            </a:r>
            <a:endParaRPr lang="en-US" sz="3200" dirty="0">
              <a:solidFill>
                <a:schemeClr val="tx1"/>
              </a:solidFill>
            </a:endParaRPr>
          </a:p>
        </p:txBody>
      </p:sp>
    </p:spTree>
    <p:extLst>
      <p:ext uri="{BB962C8B-B14F-4D97-AF65-F5344CB8AC3E}">
        <p14:creationId xmlns="" xmlns:p14="http://schemas.microsoft.com/office/powerpoint/2010/main" val="4101990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057400" y="2286000"/>
            <a:ext cx="4876800" cy="3437267"/>
          </a:xfrm>
        </p:spPr>
      </p:pic>
      <p:sp>
        <p:nvSpPr>
          <p:cNvPr id="2" name="Title 1"/>
          <p:cNvSpPr>
            <a:spLocks noGrp="1"/>
          </p:cNvSpPr>
          <p:nvPr>
            <p:ph type="title"/>
          </p:nvPr>
        </p:nvSpPr>
        <p:spPr>
          <a:xfrm>
            <a:off x="457200" y="338328"/>
            <a:ext cx="8229600" cy="1795272"/>
          </a:xfrm>
        </p:spPr>
        <p:txBody>
          <a:bodyPr>
            <a:normAutofit/>
          </a:bodyPr>
          <a:lstStyle/>
          <a:p>
            <a:r>
              <a:rPr lang="en-US" dirty="0" smtClean="0">
                <a:solidFill>
                  <a:schemeClr val="tx1"/>
                </a:solidFill>
              </a:rPr>
              <a:t>What about your study environment?</a:t>
            </a:r>
            <a:endParaRPr lang="en-US" dirty="0">
              <a:solidFill>
                <a:schemeClr val="tx1"/>
              </a:solidFill>
            </a:endParaRPr>
          </a:p>
        </p:txBody>
      </p:sp>
    </p:spTree>
    <p:extLst>
      <p:ext uri="{BB962C8B-B14F-4D97-AF65-F5344CB8AC3E}">
        <p14:creationId xmlns="" xmlns:p14="http://schemas.microsoft.com/office/powerpoint/2010/main" val="2294428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6214872"/>
          </a:xfrm>
        </p:spPr>
        <p:txBody>
          <a:bodyPr>
            <a:normAutofit/>
          </a:bodyPr>
          <a:lstStyle/>
          <a:p>
            <a:r>
              <a:rPr lang="en-US" sz="3200" dirty="0" smtClean="0">
                <a:solidFill>
                  <a:schemeClr val="tx1"/>
                </a:solidFill>
              </a:rPr>
              <a:t/>
            </a:r>
            <a:br>
              <a:rPr lang="en-US" sz="3200" dirty="0" smtClean="0">
                <a:solidFill>
                  <a:schemeClr val="tx1"/>
                </a:solidFill>
              </a:rPr>
            </a:br>
            <a:r>
              <a:rPr lang="en-US" sz="3200" dirty="0" smtClean="0">
                <a:solidFill>
                  <a:schemeClr val="tx1"/>
                </a:solidFill>
              </a:rPr>
              <a:t>1) Make studying a habit at a certain place and time of the day</a:t>
            </a:r>
            <a:br>
              <a:rPr lang="en-US" sz="3200" dirty="0" smtClean="0">
                <a:solidFill>
                  <a:schemeClr val="tx1"/>
                </a:solidFill>
              </a:rPr>
            </a:br>
            <a:r>
              <a:rPr lang="en-US" sz="3200" i="1" dirty="0" smtClean="0">
                <a:solidFill>
                  <a:schemeClr val="tx1"/>
                </a:solidFill>
              </a:rPr>
              <a:t>2) Your study area needs to be organized and free of distractions</a:t>
            </a:r>
            <a:br>
              <a:rPr lang="en-US" sz="3200" i="1" dirty="0" smtClean="0">
                <a:solidFill>
                  <a:schemeClr val="tx1"/>
                </a:solidFill>
              </a:rPr>
            </a:br>
            <a:r>
              <a:rPr lang="en-US" sz="3200" dirty="0" smtClean="0">
                <a:solidFill>
                  <a:schemeClr val="tx1"/>
                </a:solidFill>
              </a:rPr>
              <a:t>3) Limit the chance for interruptions</a:t>
            </a:r>
            <a:br>
              <a:rPr lang="en-US" sz="3200" dirty="0" smtClean="0">
                <a:solidFill>
                  <a:schemeClr val="tx1"/>
                </a:solidFill>
              </a:rPr>
            </a:br>
            <a:r>
              <a:rPr lang="en-US" sz="3200" i="1" dirty="0" smtClean="0">
                <a:solidFill>
                  <a:schemeClr val="tx1"/>
                </a:solidFill>
              </a:rPr>
              <a:t>4) Don’t study when you are hungry or full</a:t>
            </a:r>
            <a:br>
              <a:rPr lang="en-US" sz="3200" i="1" dirty="0" smtClean="0">
                <a:solidFill>
                  <a:schemeClr val="tx1"/>
                </a:solidFill>
              </a:rPr>
            </a:br>
            <a:r>
              <a:rPr lang="en-US" sz="3200" dirty="0" smtClean="0">
                <a:solidFill>
                  <a:schemeClr val="tx1"/>
                </a:solidFill>
              </a:rPr>
              <a:t>5) Don’t study if you are tired</a:t>
            </a:r>
            <a:br>
              <a:rPr lang="en-US" sz="3200" dirty="0" smtClean="0">
                <a:solidFill>
                  <a:schemeClr val="tx1"/>
                </a:solidFill>
              </a:rPr>
            </a:br>
            <a:r>
              <a:rPr lang="en-US" sz="3200" i="1" dirty="0" smtClean="0">
                <a:solidFill>
                  <a:schemeClr val="tx1"/>
                </a:solidFill>
              </a:rPr>
              <a:t>6) Don’t study if you are stressed out</a:t>
            </a:r>
            <a:r>
              <a:rPr lang="en-US" sz="3200" dirty="0" smtClean="0">
                <a:solidFill>
                  <a:schemeClr val="tx1"/>
                </a:solidFill>
              </a:rPr>
              <a:t/>
            </a:r>
            <a:br>
              <a:rPr lang="en-US" sz="3200" dirty="0" smtClean="0">
                <a:solidFill>
                  <a:schemeClr val="tx1"/>
                </a:solidFill>
              </a:rPr>
            </a:br>
            <a:r>
              <a:rPr lang="en-US" sz="2700" dirty="0" smtClean="0">
                <a:solidFill>
                  <a:srgbClr val="C00000"/>
                </a:solidFill>
              </a:rPr>
              <a:t>(Baycare Behavioral Health’s confidential student assistance program is for you: (800) 878-5470)</a:t>
            </a:r>
            <a:br>
              <a:rPr lang="en-US" sz="2700" dirty="0" smtClean="0">
                <a:solidFill>
                  <a:srgbClr val="C00000"/>
                </a:solidFill>
              </a:rPr>
            </a:br>
            <a:endParaRPr lang="en-US" sz="2700" dirty="0">
              <a:solidFill>
                <a:srgbClr val="C00000"/>
              </a:solidFill>
            </a:endParaRPr>
          </a:p>
        </p:txBody>
      </p:sp>
    </p:spTree>
    <p:extLst>
      <p:ext uri="{BB962C8B-B14F-4D97-AF65-F5344CB8AC3E}">
        <p14:creationId xmlns="" xmlns:p14="http://schemas.microsoft.com/office/powerpoint/2010/main" val="27099823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6214872"/>
          </a:xfrm>
        </p:spPr>
        <p:txBody>
          <a:bodyPr>
            <a:normAutofit/>
          </a:bodyPr>
          <a:lstStyle/>
          <a:p>
            <a:r>
              <a:rPr lang="en-US" sz="3600" dirty="0" smtClean="0">
                <a:solidFill>
                  <a:schemeClr val="tx1"/>
                </a:solidFill>
              </a:rPr>
              <a:t>Break study time into “chunks” of time.</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If you have other things on your mind or begin to daydream, stand up and walk around for 10 seconds, let your mind wander and then return to your studies.</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Vary study activities: read a little, write a little, speak a little</a:t>
            </a:r>
            <a:endParaRPr lang="en-US" sz="3600" dirty="0">
              <a:solidFill>
                <a:schemeClr val="tx1"/>
              </a:solidFill>
            </a:endParaRPr>
          </a:p>
        </p:txBody>
      </p:sp>
    </p:spTree>
    <p:extLst>
      <p:ext uri="{BB962C8B-B14F-4D97-AF65-F5344CB8AC3E}">
        <p14:creationId xmlns="" xmlns:p14="http://schemas.microsoft.com/office/powerpoint/2010/main" val="364628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81200" y="2133600"/>
            <a:ext cx="5169452" cy="3451225"/>
          </a:xfrm>
        </p:spPr>
      </p:pic>
      <p:sp>
        <p:nvSpPr>
          <p:cNvPr id="2" name="Title 1"/>
          <p:cNvSpPr>
            <a:spLocks noGrp="1"/>
          </p:cNvSpPr>
          <p:nvPr>
            <p:ph type="title"/>
          </p:nvPr>
        </p:nvSpPr>
        <p:spPr>
          <a:xfrm>
            <a:off x="457200" y="338328"/>
            <a:ext cx="8229600" cy="2100072"/>
          </a:xfrm>
        </p:spPr>
        <p:txBody>
          <a:bodyPr>
            <a:normAutofit/>
          </a:bodyPr>
          <a:lstStyle/>
          <a:p>
            <a:r>
              <a:rPr lang="en-US" sz="5400" dirty="0" smtClean="0">
                <a:solidFill>
                  <a:srgbClr val="FF0000"/>
                </a:solidFill>
              </a:rPr>
              <a:t>TEST TAKING</a:t>
            </a:r>
            <a:endParaRPr lang="en-US" sz="5400" dirty="0">
              <a:solidFill>
                <a:srgbClr val="FF0000"/>
              </a:solidFill>
            </a:endParaRPr>
          </a:p>
        </p:txBody>
      </p:sp>
    </p:spTree>
    <p:extLst>
      <p:ext uri="{BB962C8B-B14F-4D97-AF65-F5344CB8AC3E}">
        <p14:creationId xmlns="" xmlns:p14="http://schemas.microsoft.com/office/powerpoint/2010/main" val="1852885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6214872"/>
          </a:xfrm>
        </p:spPr>
        <p:txBody>
          <a:bodyPr>
            <a:normAutofit fontScale="90000"/>
          </a:bodyPr>
          <a:lstStyle/>
          <a:p>
            <a:r>
              <a:rPr lang="en-US" sz="2800" dirty="0" smtClean="0">
                <a:solidFill>
                  <a:schemeClr val="tx1"/>
                </a:solidFill>
              </a:rPr>
              <a:t>1) Each question should be read slowly and carefully, looking for key words.</a:t>
            </a:r>
            <a:br>
              <a:rPr lang="en-US" sz="2800" dirty="0" smtClean="0">
                <a:solidFill>
                  <a:schemeClr val="tx1"/>
                </a:solidFill>
              </a:rPr>
            </a:br>
            <a:r>
              <a:rPr lang="en-US" sz="2800" dirty="0" smtClean="0">
                <a:solidFill>
                  <a:schemeClr val="tx1"/>
                </a:solidFill>
              </a:rPr>
              <a:t>2) Answer the easier questions first and then come back to answer those you find more difficult; other questions may have hints that will jog your memory.</a:t>
            </a:r>
            <a:br>
              <a:rPr lang="en-US" sz="2800" dirty="0" smtClean="0">
                <a:solidFill>
                  <a:schemeClr val="tx1"/>
                </a:solidFill>
              </a:rPr>
            </a:br>
            <a:r>
              <a:rPr lang="en-US" sz="2800" dirty="0" smtClean="0">
                <a:solidFill>
                  <a:schemeClr val="tx1"/>
                </a:solidFill>
              </a:rPr>
              <a:t>3) Change multiple choice answers at your peril; usually your first response is right.</a:t>
            </a:r>
            <a:br>
              <a:rPr lang="en-US" sz="2800" dirty="0" smtClean="0">
                <a:solidFill>
                  <a:schemeClr val="tx1"/>
                </a:solidFill>
              </a:rPr>
            </a:br>
            <a:r>
              <a:rPr lang="en-US" sz="2800" dirty="0" smtClean="0">
                <a:solidFill>
                  <a:schemeClr val="tx1"/>
                </a:solidFill>
              </a:rPr>
              <a:t>4) Eliminate as many answers as possible if you are stuck on a multiple choice question</a:t>
            </a:r>
            <a:r>
              <a:rPr lang="en-US" sz="2800" dirty="0">
                <a:solidFill>
                  <a:schemeClr val="tx1"/>
                </a:solidFill>
              </a:rPr>
              <a:t>,</a:t>
            </a:r>
            <a:r>
              <a:rPr lang="en-US" sz="2800" dirty="0" smtClean="0">
                <a:solidFill>
                  <a:schemeClr val="tx1"/>
                </a:solidFill>
              </a:rPr>
              <a:t> then guess if you must.</a:t>
            </a:r>
            <a:br>
              <a:rPr lang="en-US" sz="2800" dirty="0" smtClean="0">
                <a:solidFill>
                  <a:schemeClr val="tx1"/>
                </a:solidFill>
              </a:rPr>
            </a:br>
            <a:r>
              <a:rPr lang="en-US" sz="2800" dirty="0" smtClean="0">
                <a:solidFill>
                  <a:schemeClr val="tx1"/>
                </a:solidFill>
              </a:rPr>
              <a:t>5) Be aware of the time and go through higher point value questions first.</a:t>
            </a:r>
            <a:br>
              <a:rPr lang="en-US" sz="2800" dirty="0" smtClean="0">
                <a:solidFill>
                  <a:schemeClr val="tx1"/>
                </a:solidFill>
              </a:rPr>
            </a:br>
            <a:r>
              <a:rPr lang="en-US" sz="2800" dirty="0" smtClean="0">
                <a:solidFill>
                  <a:schemeClr val="tx1"/>
                </a:solidFill>
              </a:rPr>
              <a:t>6) For essay questions, use specific words and not words like “it”, “those” and “things”.</a:t>
            </a:r>
            <a:br>
              <a:rPr lang="en-US" sz="2800" dirty="0" smtClean="0">
                <a:solidFill>
                  <a:schemeClr val="tx1"/>
                </a:solidFill>
              </a:rPr>
            </a:br>
            <a:r>
              <a:rPr lang="en-US" sz="2800" dirty="0" smtClean="0">
                <a:solidFill>
                  <a:schemeClr val="tx1"/>
                </a:solidFill>
              </a:rPr>
              <a:t>7) Learn to spell your new vocabulary words; in medicine, a minor misspelling can mean the difference between life and death.</a:t>
            </a:r>
            <a:endParaRPr lang="en-US" sz="2800" dirty="0">
              <a:solidFill>
                <a:schemeClr val="tx1"/>
              </a:solidFill>
            </a:endParaRPr>
          </a:p>
        </p:txBody>
      </p:sp>
    </p:spTree>
    <p:extLst>
      <p:ext uri="{BB962C8B-B14F-4D97-AF65-F5344CB8AC3E}">
        <p14:creationId xmlns="" xmlns:p14="http://schemas.microsoft.com/office/powerpoint/2010/main" val="41923778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757672"/>
          </a:xfrm>
        </p:spPr>
        <p:txBody>
          <a:bodyPr>
            <a:normAutofit/>
          </a:bodyPr>
          <a:lstStyle/>
          <a:p>
            <a:r>
              <a:rPr lang="en-US" sz="3200" dirty="0" smtClean="0">
                <a:solidFill>
                  <a:schemeClr val="tx1"/>
                </a:solidFill>
              </a:rPr>
              <a:t>Learning in the S.T.E.M. fields is like learning a new language.</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To learn languages, you need to immerse yourself in the “culture” and speak and write the language often.</a:t>
            </a:r>
            <a:endParaRPr lang="en-US" sz="3200" dirty="0">
              <a:solidFill>
                <a:schemeClr val="tx1"/>
              </a:solidFill>
            </a:endParaRPr>
          </a:p>
        </p:txBody>
      </p:sp>
    </p:spTree>
    <p:extLst>
      <p:ext uri="{BB962C8B-B14F-4D97-AF65-F5344CB8AC3E}">
        <p14:creationId xmlns="" xmlns:p14="http://schemas.microsoft.com/office/powerpoint/2010/main" val="2390601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910072"/>
          </a:xfrm>
        </p:spPr>
        <p:txBody>
          <a:bodyPr/>
          <a:lstStyle/>
          <a:p>
            <a:r>
              <a:rPr lang="en-US" dirty="0" smtClean="0">
                <a:solidFill>
                  <a:srgbClr val="FF0000"/>
                </a:solidFill>
              </a:rPr>
              <a:t>Before your sign up for a S.T.E.M. class, you need to determine whether you have enough time to devote to the class.</a:t>
            </a:r>
            <a:endParaRPr lang="en-US" dirty="0">
              <a:solidFill>
                <a:srgbClr val="FF0000"/>
              </a:solidFill>
            </a:endParaRPr>
          </a:p>
        </p:txBody>
      </p:sp>
    </p:spTree>
    <p:extLst>
      <p:ext uri="{BB962C8B-B14F-4D97-AF65-F5344CB8AC3E}">
        <p14:creationId xmlns="" xmlns:p14="http://schemas.microsoft.com/office/powerpoint/2010/main" val="264800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6291072"/>
          </a:xfrm>
        </p:spPr>
        <p:txBody>
          <a:bodyPr>
            <a:normAutofit fontScale="90000"/>
          </a:bodyPr>
          <a:lstStyle/>
          <a:p>
            <a:r>
              <a:rPr lang="en-US" sz="3200" dirty="0" smtClean="0">
                <a:solidFill>
                  <a:schemeClr val="tx1"/>
                </a:solidFill>
              </a:rPr>
              <a:t>Remember, your college classes are an investment in your future.  It is critical that you learn for long-term memory and not cram for tests and quizzes.</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The exams you take will be on materials that are not covered verbatim from the lectures or your textbooks.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Each successive science class builds upon the knowledge from the previous classes and you will be expected to know the information you learned from previous classes</a:t>
            </a:r>
            <a:r>
              <a:rPr lang="en-US" sz="3200" dirty="0" smtClean="0">
                <a:solidFill>
                  <a:schemeClr val="tx1"/>
                </a:solidFill>
              </a:rPr>
              <a:t>.</a:t>
            </a:r>
            <a:endParaRPr lang="en-US" sz="3200" dirty="0">
              <a:solidFill>
                <a:schemeClr val="tx1"/>
              </a:solidFill>
            </a:endParaRPr>
          </a:p>
        </p:txBody>
      </p:sp>
    </p:spTree>
    <p:extLst>
      <p:ext uri="{BB962C8B-B14F-4D97-AF65-F5344CB8AC3E}">
        <p14:creationId xmlns="" xmlns:p14="http://schemas.microsoft.com/office/powerpoint/2010/main" val="563122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833872"/>
          </a:xfrm>
        </p:spPr>
        <p:txBody>
          <a:bodyPr>
            <a:normAutofit/>
          </a:bodyPr>
          <a:lstStyle/>
          <a:p>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3200" b="1" dirty="0" smtClean="0">
                <a:solidFill>
                  <a:srgbClr val="C00000"/>
                </a:solidFill>
              </a:rPr>
              <a:t>HAVE YOU EVER JOB SHADOWED, VOLUNTEERED, OR INTERNED in the job that you one day hope to have?</a:t>
            </a:r>
            <a:br>
              <a:rPr lang="en-US" sz="3200" b="1" dirty="0" smtClean="0">
                <a:solidFill>
                  <a:srgbClr val="C00000"/>
                </a:solidFill>
              </a:rPr>
            </a:br>
            <a:r>
              <a:rPr lang="en-US" sz="2000" dirty="0">
                <a:solidFill>
                  <a:schemeClr val="tx1"/>
                </a:solidFill>
              </a:rPr>
              <a:t/>
            </a:r>
            <a:br>
              <a:rPr lang="en-US" sz="2000" dirty="0">
                <a:solidFill>
                  <a:schemeClr val="tx1"/>
                </a:solidFill>
              </a:rPr>
            </a:br>
            <a:r>
              <a:rPr lang="en-US" sz="2000" dirty="0" smtClean="0">
                <a:solidFill>
                  <a:schemeClr val="tx1"/>
                </a:solidFill>
              </a:rPr>
              <a:t>IF NOT, YOU COULD BE IN FOR A BIG SURPRISE!!!</a:t>
            </a:r>
            <a:br>
              <a:rPr lang="en-US" sz="2000" dirty="0" smtClean="0">
                <a:solidFill>
                  <a:schemeClr val="tx1"/>
                </a:solidFill>
              </a:rPr>
            </a:br>
            <a:r>
              <a:rPr lang="en-US" sz="2000" dirty="0" smtClean="0">
                <a:solidFill>
                  <a:schemeClr val="tx1"/>
                </a:solidFill>
              </a:rPr>
              <a:t>(one which you may not like)</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b="1" u="sng" dirty="0" smtClean="0">
                <a:solidFill>
                  <a:srgbClr val="7030A0"/>
                </a:solidFill>
              </a:rPr>
              <a:t>CONSULT WITH A CAREER PROGRAM ADVISOR and the</a:t>
            </a:r>
            <a:br>
              <a:rPr lang="en-US" sz="2000" b="1" u="sng" dirty="0" smtClean="0">
                <a:solidFill>
                  <a:srgbClr val="7030A0"/>
                </a:solidFill>
              </a:rPr>
            </a:br>
            <a:r>
              <a:rPr lang="en-US" sz="2000" b="1" u="sng" dirty="0" smtClean="0">
                <a:solidFill>
                  <a:srgbClr val="7030A0"/>
                </a:solidFill>
              </a:rPr>
              <a:t>INTERNSHIP AND WORKFORCE SERVICES OFFICE.</a:t>
            </a:r>
            <a:endParaRPr lang="en-US" sz="2000" b="1" u="sng" dirty="0">
              <a:solidFill>
                <a:srgbClr val="7030A0"/>
              </a:solidFill>
            </a:endParaRPr>
          </a:p>
        </p:txBody>
      </p:sp>
    </p:spTree>
    <p:extLst>
      <p:ext uri="{BB962C8B-B14F-4D97-AF65-F5344CB8AC3E}">
        <p14:creationId xmlns="" xmlns:p14="http://schemas.microsoft.com/office/powerpoint/2010/main" val="4010072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2252472"/>
          </a:xfrm>
        </p:spPr>
        <p:txBody>
          <a:bodyPr>
            <a:normAutofit fontScale="90000"/>
          </a:bodyPr>
          <a:lstStyle/>
          <a:p>
            <a:r>
              <a:rPr lang="en-US" sz="3600" dirty="0" smtClean="0">
                <a:solidFill>
                  <a:srgbClr val="002060"/>
                </a:solidFill>
              </a:rPr>
              <a:t>Studying can be done the right way or the wrong way; ultimately, your success depends upon you.  </a:t>
            </a:r>
            <a:r>
              <a:rPr lang="en-US" sz="3600" dirty="0">
                <a:solidFill>
                  <a:srgbClr val="002060"/>
                </a:solidFill>
              </a:rPr>
              <a:t>W</a:t>
            </a:r>
            <a:r>
              <a:rPr lang="en-US" sz="3600" dirty="0" smtClean="0">
                <a:solidFill>
                  <a:srgbClr val="002060"/>
                </a:solidFill>
              </a:rPr>
              <a:t>hich emotion do you want to feel at the end of each course?</a:t>
            </a:r>
            <a:endParaRPr lang="en-US" sz="3600" dirty="0">
              <a:solidFill>
                <a:srgbClr val="002060"/>
              </a:solidFill>
            </a:endParaRPr>
          </a:p>
        </p:txBody>
      </p:sp>
      <p:sp>
        <p:nvSpPr>
          <p:cNvPr id="4" name="Text Placeholder 3"/>
          <p:cNvSpPr>
            <a:spLocks noGrp="1"/>
          </p:cNvSpPr>
          <p:nvPr>
            <p:ph type="body" idx="1"/>
          </p:nvPr>
        </p:nvSpPr>
        <p:spPr/>
        <p:txBody>
          <a:bodyPr/>
          <a:lstStyle/>
          <a:p>
            <a:endParaRPr lang="en-US"/>
          </a:p>
        </p:txBody>
      </p:sp>
      <p:pic>
        <p:nvPicPr>
          <p:cNvPr id="9" name="Content Placeholder 8"/>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572000" y="2590800"/>
            <a:ext cx="3886200" cy="3944144"/>
          </a:xfrm>
        </p:spPr>
      </p:pic>
      <p:sp>
        <p:nvSpPr>
          <p:cNvPr id="6" name="Text Placeholder 5"/>
          <p:cNvSpPr>
            <a:spLocks noGrp="1"/>
          </p:cNvSpPr>
          <p:nvPr>
            <p:ph type="body" sz="quarter" idx="3"/>
          </p:nvPr>
        </p:nvSpPr>
        <p:spPr/>
        <p:txBody>
          <a:bodyPr/>
          <a:lstStyle/>
          <a:p>
            <a:endParaRPr lang="en-US"/>
          </a:p>
        </p:txBody>
      </p:sp>
      <p:pic>
        <p:nvPicPr>
          <p:cNvPr id="8" name="Content Placeholder 7"/>
          <p:cNvPicPr>
            <a:picLocks noGrp="1" noChangeAspect="1"/>
          </p:cNvPicPr>
          <p:nvPr>
            <p:ph sz="quarter" idx="4"/>
          </p:nvPr>
        </p:nvPicPr>
        <p:blipFill>
          <a:blip r:embed="rId3" cstate="print">
            <a:extLst>
              <a:ext uri="{28A0092B-C50C-407E-A947-70E740481C1C}">
                <a14:useLocalDpi xmlns="" xmlns:a14="http://schemas.microsoft.com/office/drawing/2010/main" val="0"/>
              </a:ext>
            </a:extLst>
          </a:blip>
          <a:stretch>
            <a:fillRect/>
          </a:stretch>
        </p:blipFill>
        <p:spPr>
          <a:xfrm>
            <a:off x="1143000" y="2971800"/>
            <a:ext cx="2857500" cy="1898692"/>
          </a:xfrm>
        </p:spPr>
      </p:pic>
    </p:spTree>
    <p:extLst>
      <p:ext uri="{BB962C8B-B14F-4D97-AF65-F5344CB8AC3E}">
        <p14:creationId xmlns="" xmlns:p14="http://schemas.microsoft.com/office/powerpoint/2010/main" val="2857334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8328"/>
            <a:ext cx="8229600" cy="5986272"/>
          </a:xfrm>
        </p:spPr>
        <p:txBody>
          <a:bodyPr/>
          <a:lstStyle/>
          <a:p>
            <a:r>
              <a:rPr lang="en-US" dirty="0" smtClean="0">
                <a:solidFill>
                  <a:schemeClr val="tx1"/>
                </a:solidFill>
              </a:rPr>
              <a:t>How do people become successful?</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Is it due to good luck</a:t>
            </a:r>
            <a:r>
              <a:rPr lang="en-US" dirty="0" smtClean="0">
                <a:solidFill>
                  <a:schemeClr val="tx1"/>
                </a:solidFill>
              </a:rPr>
              <a: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38328"/>
            <a:ext cx="8229600" cy="6062472"/>
          </a:xfrm>
        </p:spPr>
        <p:txBody>
          <a:bodyPr/>
          <a:lstStyle/>
          <a:p>
            <a:r>
              <a:rPr lang="en-US" dirty="0" smtClean="0">
                <a:solidFill>
                  <a:schemeClr val="tx1"/>
                </a:solidFill>
              </a:rPr>
              <a:t>What if something goes wrong and you stumble along the way?</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Do you know the student withdrawal date?</a:t>
            </a:r>
            <a:br>
              <a:rPr lang="en-US" dirty="0" smtClean="0">
                <a:solidFill>
                  <a:schemeClr val="tx1"/>
                </a:solidFill>
              </a:rPr>
            </a:br>
            <a:r>
              <a:rPr lang="en-US" dirty="0" smtClean="0">
                <a:solidFill>
                  <a:schemeClr val="tx1"/>
                </a:solidFill>
              </a:rPr>
              <a:t/>
            </a:r>
            <a:br>
              <a:rPr lang="en-US" dirty="0" smtClean="0">
                <a:solidFill>
                  <a:schemeClr val="tx1"/>
                </a:solidFill>
              </a:rPr>
            </a:br>
            <a:r>
              <a:rPr lang="en-US" sz="2000" dirty="0" smtClean="0">
                <a:solidFill>
                  <a:srgbClr val="FF0000"/>
                </a:solidFill>
              </a:rPr>
              <a:t>(HINT: It should be in your planner)</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947672"/>
          </a:xfrm>
        </p:spPr>
        <p:txBody>
          <a:bodyPr>
            <a:normAutofit/>
          </a:bodyPr>
          <a:lstStyle/>
          <a:p>
            <a:r>
              <a:rPr lang="en-US" dirty="0" smtClean="0">
                <a:solidFill>
                  <a:srgbClr val="002060"/>
                </a:solidFill>
              </a:rPr>
              <a:t>Successful people don’t </a:t>
            </a:r>
            <a:r>
              <a:rPr lang="en-US" dirty="0">
                <a:solidFill>
                  <a:srgbClr val="002060"/>
                </a:solidFill>
              </a:rPr>
              <a:t>g</a:t>
            </a:r>
            <a:r>
              <a:rPr lang="en-US" dirty="0" smtClean="0">
                <a:solidFill>
                  <a:srgbClr val="002060"/>
                </a:solidFill>
              </a:rPr>
              <a:t>ive </a:t>
            </a:r>
            <a:r>
              <a:rPr lang="en-US" dirty="0">
                <a:solidFill>
                  <a:srgbClr val="002060"/>
                </a:solidFill>
              </a:rPr>
              <a:t>u</a:t>
            </a:r>
            <a:r>
              <a:rPr lang="en-US" dirty="0" smtClean="0">
                <a:solidFill>
                  <a:srgbClr val="002060"/>
                </a:solidFill>
              </a:rPr>
              <a:t>p!</a:t>
            </a:r>
            <a:endParaRPr lang="en-US" dirty="0">
              <a:solidFill>
                <a:srgbClr val="002060"/>
              </a:solidFill>
            </a:endParaRPr>
          </a:p>
        </p:txBody>
      </p:sp>
      <p:pic>
        <p:nvPicPr>
          <p:cNvPr id="9" name="Content Placeholder 8" descr="Abraham_Lincoln_November_1863.jpg"/>
          <p:cNvPicPr>
            <a:picLocks noGrp="1" noChangeAspect="1"/>
          </p:cNvPicPr>
          <p:nvPr>
            <p:ph sz="quarter" idx="13"/>
          </p:nvPr>
        </p:nvPicPr>
        <p:blipFill>
          <a:blip r:embed="rId2" cstate="print"/>
          <a:stretch>
            <a:fillRect/>
          </a:stretch>
        </p:blipFill>
        <p:spPr>
          <a:xfrm>
            <a:off x="1143000" y="2057400"/>
            <a:ext cx="2793671" cy="3446463"/>
          </a:xfrm>
        </p:spPr>
      </p:pic>
      <p:pic>
        <p:nvPicPr>
          <p:cNvPr id="10" name="Content Placeholder 9" descr="Albert Einstein.jpg"/>
          <p:cNvPicPr>
            <a:picLocks noGrp="1" noChangeAspect="1"/>
          </p:cNvPicPr>
          <p:nvPr>
            <p:ph sz="quarter" idx="14"/>
          </p:nvPr>
        </p:nvPicPr>
        <p:blipFill>
          <a:blip r:embed="rId3" cstate="print"/>
          <a:stretch>
            <a:fillRect/>
          </a:stretch>
        </p:blipFill>
        <p:spPr>
          <a:xfrm>
            <a:off x="5257800" y="2057400"/>
            <a:ext cx="2657320" cy="3446463"/>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52728"/>
          </a:xfrm>
        </p:spPr>
        <p:txBody>
          <a:bodyPr>
            <a:normAutofit fontScale="90000"/>
          </a:bodyPr>
          <a:lstStyle/>
          <a:p>
            <a:r>
              <a:rPr lang="en-US" dirty="0" smtClean="0">
                <a:solidFill>
                  <a:srgbClr val="002060"/>
                </a:solidFill>
              </a:rPr>
              <a:t>Successful people don’t make excuses,</a:t>
            </a:r>
            <a:endParaRPr lang="en-US" dirty="0">
              <a:solidFill>
                <a:srgbClr val="002060"/>
              </a:solidFill>
            </a:endParaRPr>
          </a:p>
        </p:txBody>
      </p:sp>
      <p:pic>
        <p:nvPicPr>
          <p:cNvPr id="5" name="Content Placeholder 4" descr="Eminem_DJ_Hero.jpg"/>
          <p:cNvPicPr>
            <a:picLocks noGrp="1" noChangeAspect="1"/>
          </p:cNvPicPr>
          <p:nvPr>
            <p:ph sz="quarter" idx="13"/>
          </p:nvPr>
        </p:nvPicPr>
        <p:blipFill>
          <a:blip r:embed="rId2" cstate="print"/>
          <a:stretch>
            <a:fillRect/>
          </a:stretch>
        </p:blipFill>
        <p:spPr>
          <a:xfrm>
            <a:off x="1524000" y="1905000"/>
            <a:ext cx="2514600" cy="3505200"/>
          </a:xfrm>
        </p:spPr>
      </p:pic>
      <p:pic>
        <p:nvPicPr>
          <p:cNvPr id="6" name="Content Placeholder 5" descr="Oprah_Winfrey_2010.jpg"/>
          <p:cNvPicPr>
            <a:picLocks noGrp="1" noChangeAspect="1"/>
          </p:cNvPicPr>
          <p:nvPr>
            <p:ph sz="quarter" idx="14"/>
          </p:nvPr>
        </p:nvPicPr>
        <p:blipFill>
          <a:blip r:embed="rId3" cstate="print"/>
          <a:stretch>
            <a:fillRect/>
          </a:stretch>
        </p:blipFill>
        <p:spPr>
          <a:xfrm>
            <a:off x="5029200" y="2514600"/>
            <a:ext cx="2724150" cy="3446463"/>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490472"/>
          </a:xfrm>
        </p:spPr>
        <p:txBody>
          <a:bodyPr>
            <a:normAutofit/>
          </a:bodyPr>
          <a:lstStyle/>
          <a:p>
            <a:r>
              <a:rPr lang="en-US" dirty="0">
                <a:solidFill>
                  <a:srgbClr val="002060"/>
                </a:solidFill>
              </a:rPr>
              <a:t>e</a:t>
            </a:r>
            <a:r>
              <a:rPr lang="en-US" dirty="0" smtClean="0">
                <a:solidFill>
                  <a:srgbClr val="002060"/>
                </a:solidFill>
              </a:rPr>
              <a:t>ven when they come from the humblest beginnings,</a:t>
            </a:r>
            <a:endParaRPr lang="en-US" dirty="0">
              <a:solidFill>
                <a:srgbClr val="002060"/>
              </a:solidFill>
            </a:endParaRPr>
          </a:p>
        </p:txBody>
      </p:sp>
      <p:pic>
        <p:nvPicPr>
          <p:cNvPr id="5" name="Content Placeholder 4" descr="J__K__Rowling_2010.jpg"/>
          <p:cNvPicPr>
            <a:picLocks noGrp="1" noChangeAspect="1"/>
          </p:cNvPicPr>
          <p:nvPr>
            <p:ph sz="quarter" idx="13"/>
          </p:nvPr>
        </p:nvPicPr>
        <p:blipFill>
          <a:blip r:embed="rId2" cstate="print"/>
          <a:stretch>
            <a:fillRect/>
          </a:stretch>
        </p:blipFill>
        <p:spPr>
          <a:xfrm>
            <a:off x="1143000" y="1905000"/>
            <a:ext cx="3124200" cy="3657600"/>
          </a:xfrm>
        </p:spPr>
      </p:pic>
      <p:pic>
        <p:nvPicPr>
          <p:cNvPr id="6" name="Content Placeholder 5" descr="Michael_Jackson_in_1988.jpg"/>
          <p:cNvPicPr>
            <a:picLocks noGrp="1" noChangeAspect="1"/>
          </p:cNvPicPr>
          <p:nvPr>
            <p:ph sz="quarter" idx="14"/>
          </p:nvPr>
        </p:nvPicPr>
        <p:blipFill>
          <a:blip r:embed="rId3" cstate="print"/>
          <a:stretch>
            <a:fillRect/>
          </a:stretch>
        </p:blipFill>
        <p:spPr>
          <a:xfrm>
            <a:off x="5181600" y="2209800"/>
            <a:ext cx="2656188" cy="3916363"/>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566672"/>
          </a:xfrm>
        </p:spPr>
        <p:txBody>
          <a:bodyPr/>
          <a:lstStyle/>
          <a:p>
            <a:r>
              <a:rPr lang="en-US" dirty="0" smtClean="0">
                <a:solidFill>
                  <a:srgbClr val="002060"/>
                </a:solidFill>
              </a:rPr>
              <a:t>they keep trying.</a:t>
            </a:r>
            <a:endParaRPr lang="en-US" dirty="0">
              <a:solidFill>
                <a:srgbClr val="002060"/>
              </a:solidFill>
            </a:endParaRPr>
          </a:p>
        </p:txBody>
      </p:sp>
      <p:pic>
        <p:nvPicPr>
          <p:cNvPr id="5" name="Content Placeholder 4" descr="Pele200802FabioRodriguesPozzebomAgenciaBrasil.jpg"/>
          <p:cNvPicPr>
            <a:picLocks noGrp="1" noChangeAspect="1"/>
          </p:cNvPicPr>
          <p:nvPr>
            <p:ph sz="quarter" idx="13"/>
          </p:nvPr>
        </p:nvPicPr>
        <p:blipFill>
          <a:blip r:embed="rId2" cstate="print"/>
          <a:stretch>
            <a:fillRect/>
          </a:stretch>
        </p:blipFill>
        <p:spPr>
          <a:xfrm>
            <a:off x="1600200" y="1676400"/>
            <a:ext cx="2743200" cy="3505200"/>
          </a:xfrm>
        </p:spPr>
      </p:pic>
      <p:pic>
        <p:nvPicPr>
          <p:cNvPr id="6" name="Content Placeholder 5" descr="lionel messi.jpg"/>
          <p:cNvPicPr>
            <a:picLocks noGrp="1" noChangeAspect="1"/>
          </p:cNvPicPr>
          <p:nvPr>
            <p:ph sz="quarter" idx="14"/>
          </p:nvPr>
        </p:nvPicPr>
        <p:blipFill>
          <a:blip r:embed="rId3" cstate="print"/>
          <a:stretch>
            <a:fillRect/>
          </a:stretch>
        </p:blipFill>
        <p:spPr>
          <a:xfrm>
            <a:off x="4876800" y="2209800"/>
            <a:ext cx="2743199" cy="36576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795272"/>
          </a:xfrm>
        </p:spPr>
        <p:txBody>
          <a:bodyPr>
            <a:normAutofit/>
          </a:bodyPr>
          <a:lstStyle/>
          <a:p>
            <a:r>
              <a:rPr lang="en-US" sz="4000" dirty="0" smtClean="0">
                <a:solidFill>
                  <a:srgbClr val="002060"/>
                </a:solidFill>
              </a:rPr>
              <a:t>Their peers said they couldn’t do it,</a:t>
            </a:r>
            <a:endParaRPr lang="en-US" sz="4000" dirty="0">
              <a:solidFill>
                <a:srgbClr val="002060"/>
              </a:solidFill>
            </a:endParaRPr>
          </a:p>
        </p:txBody>
      </p:sp>
      <p:pic>
        <p:nvPicPr>
          <p:cNvPr id="5" name="Content Placeholder 4" descr="Ted_Geisel_NYWTS_2_crop.jpg"/>
          <p:cNvPicPr>
            <a:picLocks noGrp="1" noChangeAspect="1"/>
          </p:cNvPicPr>
          <p:nvPr>
            <p:ph sz="quarter" idx="13"/>
          </p:nvPr>
        </p:nvPicPr>
        <p:blipFill>
          <a:blip r:embed="rId2" cstate="print"/>
          <a:stretch>
            <a:fillRect/>
          </a:stretch>
        </p:blipFill>
        <p:spPr>
          <a:xfrm>
            <a:off x="4953000" y="2667000"/>
            <a:ext cx="3017520" cy="3209544"/>
          </a:xfrm>
        </p:spPr>
      </p:pic>
      <p:pic>
        <p:nvPicPr>
          <p:cNvPr id="6" name="Content Placeholder 5" descr="Walt_Disney_1946.jpg"/>
          <p:cNvPicPr>
            <a:picLocks noGrp="1" noChangeAspect="1"/>
          </p:cNvPicPr>
          <p:nvPr>
            <p:ph sz="quarter" idx="14"/>
          </p:nvPr>
        </p:nvPicPr>
        <p:blipFill>
          <a:blip r:embed="rId3" cstate="print"/>
          <a:stretch>
            <a:fillRect/>
          </a:stretch>
        </p:blipFill>
        <p:spPr>
          <a:xfrm>
            <a:off x="1447800" y="1905000"/>
            <a:ext cx="2330600" cy="34464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3471672"/>
          </a:xfrm>
        </p:spPr>
        <p:txBody>
          <a:bodyPr>
            <a:normAutofit/>
          </a:bodyPr>
          <a:lstStyle/>
          <a:p>
            <a:r>
              <a:rPr lang="en-US" dirty="0" smtClean="0">
                <a:solidFill>
                  <a:schemeClr val="tx1"/>
                </a:solidFill>
              </a:rPr>
              <a:t>In my opinion, success in college is proportional to your ability to organize your time and plan in advance.</a:t>
            </a:r>
            <a:endParaRPr lang="en-US" dirty="0">
              <a:solidFill>
                <a:schemeClr val="tx1"/>
              </a:solidFill>
            </a:endParaRPr>
          </a:p>
        </p:txBody>
      </p:sp>
      <p:pic>
        <p:nvPicPr>
          <p:cNvPr id="4" name="Content Placeholder 3"/>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3505200" y="4876801"/>
            <a:ext cx="304800" cy="685800"/>
          </a:xfrm>
        </p:spPr>
      </p:pic>
      <p:pic>
        <p:nvPicPr>
          <p:cNvPr id="6" name="Content Placeholder 5"/>
          <p:cNvPicPr>
            <a:picLocks noGrp="1" noChangeAspect="1"/>
          </p:cNvPicPr>
          <p:nvPr>
            <p:ph sz="quarter" idx="14"/>
          </p:nvPr>
        </p:nvPicPr>
        <p:blipFill>
          <a:blip r:embed="rId3" cstate="print">
            <a:extLst>
              <a:ext uri="{28A0092B-C50C-407E-A947-70E740481C1C}">
                <a14:useLocalDpi xmlns="" xmlns:a14="http://schemas.microsoft.com/office/drawing/2010/main" val="0"/>
              </a:ext>
            </a:extLst>
          </a:blip>
          <a:stretch>
            <a:fillRect/>
          </a:stretch>
        </p:blipFill>
        <p:spPr>
          <a:xfrm>
            <a:off x="2971800" y="3657600"/>
            <a:ext cx="3365740" cy="2362200"/>
          </a:xfrm>
        </p:spPr>
      </p:pic>
    </p:spTree>
    <p:extLst>
      <p:ext uri="{BB962C8B-B14F-4D97-AF65-F5344CB8AC3E}">
        <p14:creationId xmlns="" xmlns:p14="http://schemas.microsoft.com/office/powerpoint/2010/main" val="1256122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2023872"/>
          </a:xfrm>
        </p:spPr>
        <p:txBody>
          <a:bodyPr>
            <a:normAutofit/>
          </a:bodyPr>
          <a:lstStyle/>
          <a:p>
            <a:r>
              <a:rPr lang="en-US" dirty="0">
                <a:solidFill>
                  <a:srgbClr val="002060"/>
                </a:solidFill>
              </a:rPr>
              <a:t>b</a:t>
            </a:r>
            <a:r>
              <a:rPr lang="en-US" dirty="0" smtClean="0">
                <a:solidFill>
                  <a:srgbClr val="002060"/>
                </a:solidFill>
              </a:rPr>
              <a:t>ut they keep plugging along.</a:t>
            </a:r>
            <a:endParaRPr lang="en-US" dirty="0">
              <a:solidFill>
                <a:srgbClr val="002060"/>
              </a:solidFill>
            </a:endParaRPr>
          </a:p>
        </p:txBody>
      </p:sp>
      <p:pic>
        <p:nvPicPr>
          <p:cNvPr id="5" name="Content Placeholder 4" descr="Steve Jobs.jpg"/>
          <p:cNvPicPr>
            <a:picLocks noGrp="1" noChangeAspect="1"/>
          </p:cNvPicPr>
          <p:nvPr>
            <p:ph sz="quarter" idx="13"/>
          </p:nvPr>
        </p:nvPicPr>
        <p:blipFill>
          <a:blip r:embed="rId2" cstate="print"/>
          <a:stretch>
            <a:fillRect/>
          </a:stretch>
        </p:blipFill>
        <p:spPr>
          <a:xfrm>
            <a:off x="1295400" y="2209800"/>
            <a:ext cx="3200400" cy="3446463"/>
          </a:xfrm>
        </p:spPr>
      </p:pic>
      <p:pic>
        <p:nvPicPr>
          <p:cNvPr id="6" name="Content Placeholder 5" descr="Walt_Disney_1946.jpg"/>
          <p:cNvPicPr>
            <a:picLocks noGrp="1" noChangeAspect="1"/>
          </p:cNvPicPr>
          <p:nvPr>
            <p:ph sz="quarter" idx="14"/>
          </p:nvPr>
        </p:nvPicPr>
        <p:blipFill>
          <a:blip r:embed="rId3" cstate="print"/>
          <a:stretch>
            <a:fillRect/>
          </a:stretch>
        </p:blipFill>
        <p:spPr>
          <a:xfrm>
            <a:off x="5181600" y="2590800"/>
            <a:ext cx="2971800" cy="35052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2023872"/>
          </a:xfrm>
        </p:spPr>
        <p:txBody>
          <a:bodyPr>
            <a:normAutofit fontScale="90000"/>
          </a:bodyPr>
          <a:lstStyle/>
          <a:p>
            <a:r>
              <a:rPr lang="en-US" dirty="0" smtClean="0">
                <a:solidFill>
                  <a:srgbClr val="002060"/>
                </a:solidFill>
              </a:rPr>
              <a:t>So do your best and give yourself a chance.  It’s your dream; go live it!</a:t>
            </a:r>
            <a:endParaRPr lang="en-US" dirty="0">
              <a:solidFill>
                <a:srgbClr val="002060"/>
              </a:solidFill>
            </a:endParaRPr>
          </a:p>
        </p:txBody>
      </p:sp>
      <p:pic>
        <p:nvPicPr>
          <p:cNvPr id="5" name="Content Placeholder 4" descr="The_Beatles_in_America.jpg"/>
          <p:cNvPicPr>
            <a:picLocks noGrp="1" noChangeAspect="1"/>
          </p:cNvPicPr>
          <p:nvPr>
            <p:ph sz="quarter" idx="13"/>
          </p:nvPr>
        </p:nvPicPr>
        <p:blipFill>
          <a:blip r:embed="rId2" cstate="print"/>
          <a:stretch>
            <a:fillRect/>
          </a:stretch>
        </p:blipFill>
        <p:spPr>
          <a:xfrm>
            <a:off x="4419600" y="3048000"/>
            <a:ext cx="3886200" cy="2971800"/>
          </a:xfrm>
        </p:spPr>
      </p:pic>
      <p:pic>
        <p:nvPicPr>
          <p:cNvPr id="6" name="Content Placeholder 5" descr="Muhammad_Ali_NYWTS.jpg"/>
          <p:cNvPicPr>
            <a:picLocks noGrp="1" noChangeAspect="1"/>
          </p:cNvPicPr>
          <p:nvPr>
            <p:ph sz="quarter" idx="14"/>
          </p:nvPr>
        </p:nvPicPr>
        <p:blipFill>
          <a:blip r:embed="rId3" cstate="print"/>
          <a:stretch>
            <a:fillRect/>
          </a:stretch>
        </p:blipFill>
        <p:spPr>
          <a:xfrm>
            <a:off x="1219200" y="2209800"/>
            <a:ext cx="2819400" cy="29718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452872"/>
          </a:xfrm>
        </p:spPr>
        <p:txBody>
          <a:bodyPr>
            <a:normAutofit fontScale="90000"/>
          </a:bodyPr>
          <a:lstStyle/>
          <a:p>
            <a:r>
              <a:rPr lang="en-US" sz="6000" b="1" u="sng" dirty="0" smtClean="0">
                <a:solidFill>
                  <a:srgbClr val="0070C0"/>
                </a:solidFill>
              </a:rPr>
              <a:t>QUESTIONS?</a:t>
            </a:r>
            <a:r>
              <a:rPr lang="en-US" dirty="0" smtClean="0">
                <a:solidFill>
                  <a:srgbClr val="00B050"/>
                </a:solidFill>
              </a:rPr>
              <a:t/>
            </a:r>
            <a:br>
              <a:rPr lang="en-US" dirty="0" smtClean="0">
                <a:solidFill>
                  <a:srgbClr val="00B050"/>
                </a:solidFill>
              </a:rPr>
            </a:br>
            <a:r>
              <a:rPr lang="en-US" dirty="0">
                <a:solidFill>
                  <a:srgbClr val="00B050"/>
                </a:solidFill>
              </a:rPr>
              <a:t/>
            </a:r>
            <a:br>
              <a:rPr lang="en-US" dirty="0">
                <a:solidFill>
                  <a:srgbClr val="00B050"/>
                </a:solidFill>
              </a:rPr>
            </a:br>
            <a:r>
              <a:rPr lang="en-US" sz="3600" dirty="0" smtClean="0">
                <a:solidFill>
                  <a:srgbClr val="00B050"/>
                </a:solidFill>
              </a:rPr>
              <a:t>This PowerPoint presentation can be found on Dr. Gessner’s Faculty FrontDoor website.</a:t>
            </a:r>
            <a:br>
              <a:rPr lang="en-US" sz="3600" dirty="0" smtClean="0">
                <a:solidFill>
                  <a:srgbClr val="00B050"/>
                </a:solidFill>
              </a:rPr>
            </a:br>
            <a:r>
              <a:rPr lang="en-US" sz="3600" dirty="0" smtClean="0">
                <a:solidFill>
                  <a:srgbClr val="00B050"/>
                </a:solidFill>
              </a:rPr>
              <a:t>Go to the Valencia College homepage, Current Students, Faculty Websites and find my website.  Under Course Materials, you can find this presentation.</a:t>
            </a:r>
            <a:endParaRPr lang="en-US" sz="3600" dirty="0">
              <a:solidFill>
                <a:srgbClr val="00B050"/>
              </a:solidFill>
            </a:endParaRPr>
          </a:p>
        </p:txBody>
      </p:sp>
    </p:spTree>
    <p:extLst>
      <p:ext uri="{BB962C8B-B14F-4D97-AF65-F5344CB8AC3E}">
        <p14:creationId xmlns="" xmlns:p14="http://schemas.microsoft.com/office/powerpoint/2010/main" val="2846178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lanner.jpg"/>
          <p:cNvPicPr>
            <a:picLocks noGrp="1" noChangeAspect="1"/>
          </p:cNvPicPr>
          <p:nvPr>
            <p:ph idx="1"/>
          </p:nvPr>
        </p:nvPicPr>
        <p:blipFill>
          <a:blip r:embed="rId2" cstate="print"/>
          <a:stretch>
            <a:fillRect/>
          </a:stretch>
        </p:blipFill>
        <p:spPr>
          <a:xfrm>
            <a:off x="2694460" y="2674938"/>
            <a:ext cx="3763018" cy="3451225"/>
          </a:xfrm>
        </p:spPr>
      </p:pic>
      <p:sp>
        <p:nvSpPr>
          <p:cNvPr id="3" name="Title 2"/>
          <p:cNvSpPr>
            <a:spLocks noGrp="1"/>
          </p:cNvSpPr>
          <p:nvPr>
            <p:ph type="title"/>
          </p:nvPr>
        </p:nvSpPr>
        <p:spPr>
          <a:xfrm>
            <a:off x="457200" y="338328"/>
            <a:ext cx="8229600" cy="2709672"/>
          </a:xfrm>
        </p:spPr>
        <p:txBody>
          <a:bodyPr/>
          <a:lstStyle/>
          <a:p>
            <a:r>
              <a:rPr lang="en-US" dirty="0" smtClean="0">
                <a:solidFill>
                  <a:schemeClr val="tx1"/>
                </a:solidFill>
              </a:rPr>
              <a:t>Unless you can remember everything, you need to use a calendar to manage your time.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986272"/>
          </a:xfrm>
        </p:spPr>
        <p:txBody>
          <a:bodyPr/>
          <a:lstStyle/>
          <a:p>
            <a:r>
              <a:rPr lang="en-US" dirty="0" smtClean="0">
                <a:solidFill>
                  <a:srgbClr val="002060"/>
                </a:solidFill>
              </a:rPr>
              <a:t>Let’s practice.</a:t>
            </a:r>
            <a:br>
              <a:rPr lang="en-US" dirty="0" smtClean="0">
                <a:solidFill>
                  <a:srgbClr val="002060"/>
                </a:solidFill>
              </a:rPr>
            </a:br>
            <a:r>
              <a:rPr lang="en-US" dirty="0">
                <a:solidFill>
                  <a:srgbClr val="002060"/>
                </a:solidFill>
              </a:rPr>
              <a:t/>
            </a:r>
            <a:br>
              <a:rPr lang="en-US" dirty="0">
                <a:solidFill>
                  <a:srgbClr val="002060"/>
                </a:solidFill>
              </a:rPr>
            </a:br>
            <a:r>
              <a:rPr lang="en-US" sz="3600" dirty="0" smtClean="0">
                <a:solidFill>
                  <a:srgbClr val="002060"/>
                </a:solidFill>
              </a:rPr>
              <a:t>Let’s imagine your classes start today and you have:</a:t>
            </a:r>
            <a:br>
              <a:rPr lang="en-US" sz="3600" dirty="0" smtClean="0">
                <a:solidFill>
                  <a:srgbClr val="002060"/>
                </a:solidFill>
              </a:rPr>
            </a:br>
            <a:r>
              <a:rPr lang="en-US" sz="3600" dirty="0" smtClean="0">
                <a:solidFill>
                  <a:srgbClr val="002060"/>
                </a:solidFill>
              </a:rPr>
              <a:t> </a:t>
            </a:r>
            <a:r>
              <a:rPr lang="en-US" sz="2800" dirty="0" smtClean="0">
                <a:solidFill>
                  <a:srgbClr val="002060"/>
                </a:solidFill>
              </a:rPr>
              <a:t>Freshman Composition on M,W from 10 – 11:15 a.m. Intermediate Algebra on T,R from 2:30 – 3:45 p.m.</a:t>
            </a:r>
            <a:br>
              <a:rPr lang="en-US" sz="2800" dirty="0" smtClean="0">
                <a:solidFill>
                  <a:srgbClr val="002060"/>
                </a:solidFill>
              </a:rPr>
            </a:br>
            <a:r>
              <a:rPr lang="en-US" sz="2800" dirty="0" smtClean="0">
                <a:solidFill>
                  <a:srgbClr val="002060"/>
                </a:solidFill>
              </a:rPr>
              <a:t>N.S.E. on M,W from 11:30 a.m. – 12:45 p.m.</a:t>
            </a:r>
            <a:br>
              <a:rPr lang="en-US" sz="2800" dirty="0" smtClean="0">
                <a:solidFill>
                  <a:srgbClr val="002060"/>
                </a:solidFill>
              </a:rPr>
            </a:br>
            <a:r>
              <a:rPr lang="en-US" sz="2800" dirty="0" smtClean="0">
                <a:solidFill>
                  <a:srgbClr val="002060"/>
                </a:solidFill>
              </a:rPr>
              <a:t>Latin American Humanities on T, R from 10 – 11:15 a.m.</a:t>
            </a:r>
            <a:br>
              <a:rPr lang="en-US" sz="2800" dirty="0" smtClean="0">
                <a:solidFill>
                  <a:srgbClr val="002060"/>
                </a:solidFill>
              </a:rPr>
            </a:br>
            <a:r>
              <a:rPr lang="en-US" sz="2800" dirty="0">
                <a:solidFill>
                  <a:srgbClr val="002060"/>
                </a:solidFill>
              </a:rPr>
              <a:t/>
            </a:r>
            <a:br>
              <a:rPr lang="en-US" sz="2800" dirty="0">
                <a:solidFill>
                  <a:srgbClr val="002060"/>
                </a:solidFill>
              </a:rPr>
            </a:br>
            <a:r>
              <a:rPr lang="en-US" dirty="0" smtClean="0">
                <a:solidFill>
                  <a:schemeClr val="tx1"/>
                </a:solidFill>
              </a:rPr>
              <a:t>Schedule your time for this week.</a:t>
            </a:r>
            <a:endParaRPr lang="en-US" dirty="0">
              <a:solidFill>
                <a:schemeClr val="tx1"/>
              </a:solidFill>
            </a:endParaRPr>
          </a:p>
        </p:txBody>
      </p:sp>
    </p:spTree>
    <p:extLst>
      <p:ext uri="{BB962C8B-B14F-4D97-AF65-F5344CB8AC3E}">
        <p14:creationId xmlns="" xmlns:p14="http://schemas.microsoft.com/office/powerpoint/2010/main" val="1423090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8328"/>
            <a:ext cx="8229600" cy="6138672"/>
          </a:xfrm>
        </p:spPr>
        <p:txBody>
          <a:bodyPr>
            <a:normAutofit fontScale="90000"/>
          </a:bodyPr>
          <a:lstStyle/>
          <a:p>
            <a:r>
              <a:rPr lang="en-US" dirty="0" smtClean="0">
                <a:solidFill>
                  <a:schemeClr val="tx1"/>
                </a:solidFill>
              </a:rPr>
              <a:t>What do you need to account for in your planner?</a:t>
            </a:r>
            <a:br>
              <a:rPr lang="en-US" dirty="0" smtClean="0">
                <a:solidFill>
                  <a:schemeClr val="tx1"/>
                </a:solidFill>
              </a:rPr>
            </a:br>
            <a:r>
              <a:rPr lang="en-US" sz="2800" dirty="0" smtClean="0">
                <a:solidFill>
                  <a:schemeClr val="tx1"/>
                </a:solidFill>
              </a:rPr>
              <a:t>- class time</a:t>
            </a:r>
            <a:br>
              <a:rPr lang="en-US" sz="2800" dirty="0" smtClean="0">
                <a:solidFill>
                  <a:schemeClr val="tx1"/>
                </a:solidFill>
              </a:rPr>
            </a:br>
            <a:r>
              <a:rPr lang="en-US" sz="2800" dirty="0" smtClean="0">
                <a:solidFill>
                  <a:schemeClr val="tx1"/>
                </a:solidFill>
              </a:rPr>
              <a:t>- every assignment/test, registration and tuition </a:t>
            </a:r>
            <a:r>
              <a:rPr lang="en-US" sz="2800" dirty="0">
                <a:solidFill>
                  <a:schemeClr val="tx1"/>
                </a:solidFill>
              </a:rPr>
              <a:t>due </a:t>
            </a:r>
            <a:r>
              <a:rPr lang="en-US" sz="2800" dirty="0" smtClean="0">
                <a:solidFill>
                  <a:schemeClr val="tx1"/>
                </a:solidFill>
              </a:rPr>
              <a:t>date</a:t>
            </a:r>
            <a:br>
              <a:rPr lang="en-US" sz="2800" dirty="0" smtClean="0">
                <a:solidFill>
                  <a:schemeClr val="tx1"/>
                </a:solidFill>
              </a:rPr>
            </a:br>
            <a:r>
              <a:rPr lang="en-US" sz="2800" dirty="0" smtClean="0">
                <a:solidFill>
                  <a:schemeClr val="tx1"/>
                </a:solidFill>
              </a:rPr>
              <a:t>- study time alone, with your professor during office hours, with a tutor or study group</a:t>
            </a:r>
            <a:br>
              <a:rPr lang="en-US" sz="2800" dirty="0" smtClean="0">
                <a:solidFill>
                  <a:schemeClr val="tx1"/>
                </a:solidFill>
              </a:rPr>
            </a:br>
            <a:r>
              <a:rPr lang="en-US" sz="2800" dirty="0" smtClean="0">
                <a:solidFill>
                  <a:schemeClr val="tx1"/>
                </a:solidFill>
              </a:rPr>
              <a:t>- do you work?</a:t>
            </a:r>
            <a:br>
              <a:rPr lang="en-US" sz="2800" dirty="0" smtClean="0">
                <a:solidFill>
                  <a:schemeClr val="tx1"/>
                </a:solidFill>
              </a:rPr>
            </a:br>
            <a:r>
              <a:rPr lang="en-US" sz="2800" dirty="0" smtClean="0">
                <a:solidFill>
                  <a:schemeClr val="tx1"/>
                </a:solidFill>
              </a:rPr>
              <a:t>- when do you plan to eat?</a:t>
            </a:r>
            <a:br>
              <a:rPr lang="en-US" sz="2800" dirty="0" smtClean="0">
                <a:solidFill>
                  <a:schemeClr val="tx1"/>
                </a:solidFill>
              </a:rPr>
            </a:br>
            <a:r>
              <a:rPr lang="en-US" sz="2800" dirty="0" smtClean="0">
                <a:solidFill>
                  <a:schemeClr val="tx1"/>
                </a:solidFill>
              </a:rPr>
              <a:t>- when do you work out? </a:t>
            </a:r>
            <a:br>
              <a:rPr lang="en-US" sz="2800" dirty="0" smtClean="0">
                <a:solidFill>
                  <a:schemeClr val="tx1"/>
                </a:solidFill>
              </a:rPr>
            </a:br>
            <a:r>
              <a:rPr lang="en-US" sz="2800" dirty="0" smtClean="0">
                <a:solidFill>
                  <a:schemeClr val="tx1"/>
                </a:solidFill>
              </a:rPr>
              <a:t>- when do you plan on relaxing and sleeping?</a:t>
            </a:r>
            <a:br>
              <a:rPr lang="en-US" sz="2800" dirty="0" smtClean="0">
                <a:solidFill>
                  <a:schemeClr val="tx1"/>
                </a:solidFill>
              </a:rPr>
            </a:br>
            <a:r>
              <a:rPr lang="en-US" sz="2800" dirty="0" smtClean="0">
                <a:solidFill>
                  <a:schemeClr val="tx1"/>
                </a:solidFill>
              </a:rPr>
              <a:t>- how much time does it take for you to get ready in the morning and travel </a:t>
            </a:r>
            <a:r>
              <a:rPr lang="en-US" sz="2800" smtClean="0">
                <a:solidFill>
                  <a:schemeClr val="tx1"/>
                </a:solidFill>
              </a:rPr>
              <a:t>to school?</a:t>
            </a:r>
            <a:r>
              <a:rPr lang="en-US" sz="2800" dirty="0" smtClean="0">
                <a:solidFill>
                  <a:schemeClr val="tx1"/>
                </a:solidFill>
              </a:rPr>
              <a:t/>
            </a:r>
            <a:br>
              <a:rPr lang="en-US" sz="2800" dirty="0" smtClean="0">
                <a:solidFill>
                  <a:schemeClr val="tx1"/>
                </a:solidFill>
              </a:rPr>
            </a:br>
            <a:r>
              <a:rPr lang="en-US" sz="2800" dirty="0" smtClean="0">
                <a:solidFill>
                  <a:schemeClr val="tx1"/>
                </a:solidFill>
              </a:rPr>
              <a:t>- when do you plan to spend time with your family?</a:t>
            </a:r>
            <a:br>
              <a:rPr lang="en-US" sz="2800" dirty="0" smtClean="0">
                <a:solidFill>
                  <a:schemeClr val="tx1"/>
                </a:solidFill>
              </a:rPr>
            </a:br>
            <a:r>
              <a:rPr lang="en-US" sz="2800" dirty="0" smtClean="0">
                <a:solidFill>
                  <a:schemeClr val="tx1"/>
                </a:solidFill>
              </a:rPr>
              <a:t>- do you schedule reward time?</a:t>
            </a:r>
            <a:endParaRPr lang="en-US" dirty="0">
              <a:solidFill>
                <a:schemeClr val="tx1"/>
              </a:solidFill>
            </a:endParaRPr>
          </a:p>
        </p:txBody>
      </p:sp>
    </p:spTree>
    <p:extLst>
      <p:ext uri="{BB962C8B-B14F-4D97-AF65-F5344CB8AC3E}">
        <p14:creationId xmlns="" xmlns:p14="http://schemas.microsoft.com/office/powerpoint/2010/main" val="1476269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8328"/>
            <a:ext cx="8229600" cy="6062472"/>
          </a:xfrm>
        </p:spPr>
        <p:txBody>
          <a:bodyPr>
            <a:normAutofit/>
          </a:bodyPr>
          <a:lstStyle/>
          <a:p>
            <a:r>
              <a:rPr lang="en-US" sz="3200" dirty="0" smtClean="0">
                <a:solidFill>
                  <a:schemeClr val="tx1"/>
                </a:solidFill>
              </a:rPr>
              <a:t>Find a calendar that works for you; it can be a  paper calendar or one on your cell phone or computer, but use a calendar.</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To begin using your calendar, read your course syllabus and enter the due dates of every assignment from the first day of class to the final exam.</a:t>
            </a:r>
            <a:endParaRPr lang="en-US" sz="3200"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459</TotalTime>
  <Words>692</Words>
  <Application>Microsoft Office PowerPoint</Application>
  <PresentationFormat>On-screen Show (4:3)</PresentationFormat>
  <Paragraphs>54</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Waveform</vt:lpstr>
      <vt:lpstr>Study for Success in S.T.E.M. Courses</vt:lpstr>
      <vt:lpstr>The first two years for a S.T.E.M. major are critical to your success!</vt:lpstr>
      <vt:lpstr>   S.T.E.M. courses are sequential.  S.T.E.M. majors cannot procrastinate!  The first step in succeeding in a S.T.E.M. course happens before you even sign up for the class.   </vt:lpstr>
      <vt:lpstr>Before your sign up for a S.T.E.M. class, you need to determine whether you have enough time to devote to the class.</vt:lpstr>
      <vt:lpstr>In my opinion, success in college is proportional to your ability to organize your time and plan in advance.</vt:lpstr>
      <vt:lpstr>Unless you can remember everything, you need to use a calendar to manage your time.</vt:lpstr>
      <vt:lpstr>Let’s practice.  Let’s imagine your classes start today and you have:  Freshman Composition on M,W from 10 – 11:15 a.m. Intermediate Algebra on T,R from 2:30 – 3:45 p.m. N.S.E. on M,W from 11:30 a.m. – 12:45 p.m. Latin American Humanities on T, R from 10 – 11:15 a.m.  Schedule your time for this week.</vt:lpstr>
      <vt:lpstr>What do you need to account for in your planner? - class time - every assignment/test, registration and tuition due date - study time alone, with your professor during office hours, with a tutor or study group - do you work? - when do you plan to eat? - when do you work out?  - when do you plan on relaxing and sleeping? - how much time does it take for you to get ready in the morning and travel to school? - when do you plan to spend time with your family? - do you schedule reward time?</vt:lpstr>
      <vt:lpstr>Find a calendar that works for you; it can be a  paper calendar or one on your cell phone or computer, but use a calendar.  To begin using your calendar, read your course syllabus and enter the due dates of every assignment from the first day of class to the final exam.</vt:lpstr>
      <vt:lpstr>    A typical science class, with a lab, is worth 4  credit hours, but has 6 contact hours per  week.  - That means you should expect to spend at least 12   hours/week studying.  - One major reason students do not succeed in    science classes is they don’t have time to    devote to a thorough understanding of the   material in the class.  - You should look at your other time commitments to   determine when you should take your science   classes.</vt:lpstr>
      <vt:lpstr>Time Management Tips</vt:lpstr>
      <vt:lpstr>Use your planner every night to plan your next day and revisit your planner in the morning to get your day off to a good start with a to-do list.</vt:lpstr>
      <vt:lpstr>For assignments and assessments that you anticipate need a long term investment of time, plan backwards, break them into small goals and to be sure you allot enough time to finish.</vt:lpstr>
      <vt:lpstr>Know the attendance policies of your professors and record any absences on your calendar. (HINT: Missing class should be a rarity!)  Add time in your planner to allow for the unexpected; plan for some flexibility, and NEVER CRAM.  Your college education is an investment and can determine the future of not only yourself, but also of your family; what are your priorities?</vt:lpstr>
      <vt:lpstr>Once you have determined that you have the ability to devote the necessary time to studying for a class, how do you determine the best professor for you?</vt:lpstr>
      <vt:lpstr>1) References from your peers.  2) References from your professors.  3) myedu.com (How should you use grade     distribution reports?)  4) Ratemyprofessor.com (How should do you use      these reports?)  SIGN UP FOR YOUR CLASSES AS SOON AS YOU ARE ALLOWED TO REGISTER; this will enable you to get the best selection of classes.</vt:lpstr>
      <vt:lpstr>When choosing a professor, it can also help to know what type of learner you are:  a) Visual*  b) Kinesthetic*  c) Verbal*  d) Reflective  e) Gustatory  f) Factual/linear  g) Theoretical/global</vt:lpstr>
      <vt:lpstr>  Many people have multiple learning styles, and your professor may not teach to your learning style strengths.  The trick is to maximize the skills you use with your own learning style while working to become better at other learning styles.</vt:lpstr>
      <vt:lpstr>THE FIRST DAY OF CLASS</vt:lpstr>
      <vt:lpstr>Either before or on the first day of classes, READ THE SYLLABUS! (The syllabus is your course contract.)  - Don’t sit in the back of the class. - Don’t sit near windows or doors. - Don’t sit with your friends. - Sit where you can see and hear the professor. - Make sure you are on time to every class.</vt:lpstr>
      <vt:lpstr>Learning is an action verb, you have to do more than sit through classes (passive) and reread the notes (passive) to do well in science classes. Simply rereading your notes over and over is not studying!!</vt:lpstr>
      <vt:lpstr>If you can’t teach someone the concept you are learning, you don’t know it.</vt:lpstr>
      <vt:lpstr>So how do you study? </vt:lpstr>
      <vt:lpstr>Read the materials that will be covered in class BEFORE THE CLASS MEETS and right before class, do a quick review of the material you recently covered.</vt:lpstr>
      <vt:lpstr>If your professor allows, tape record the class and within 24 hours of a class, rewrite your notes.   After that, every day, read over each difficult concept in your notes, put away your notes and write as much as you can remember from memory.  Check to see what you knew and what you didn’t know.  Do that every day for each difficult concept until you can teach someone else about the subject.</vt:lpstr>
      <vt:lpstr>Use flashcards  1) For vocabulary  words 2) To predict  questions and  answers on  tests 3) To remember lab  concepts</vt:lpstr>
      <vt:lpstr>Use mnemonic devices, make up songs and rhymes to remember concepts. Know root words, prefixes and suffixes; they are a major key to understanding the language of science.</vt:lpstr>
      <vt:lpstr>How do you remember the difference between Prokaryotes vs. Eukaryotes? </vt:lpstr>
      <vt:lpstr>How do you remember these levels of classification?</vt:lpstr>
      <vt:lpstr>Make connections between the concepts you are learning.  Compare and contrast concepts.  For many students, making a chart or table works to put the concepts you learn into an organized format to recall information.</vt:lpstr>
      <vt:lpstr>Make lists of topics that you don’t understand and: 1) go see your professor and ask questions during office hours or in class 2) join a study group and exchange phone numbers or use social media 3) go to an on-campus tutoring center or use Smarthinking tutoring services 4) go online to Google definitions and concepts and go to Google Images  5) go to khanacademy.org or watch You Tube videos</vt:lpstr>
      <vt:lpstr>For labs, read the materials before lab.  After each lab, make a journal which answers 4 questions: 1) What did you use in each lab? 2) What did you do (the procedures) in each lab? 3) What did you see in each lab (the results)? 4) Why did you see what you saw in each lab (explain why the results turned out as they did)?  Every day, for each lab, write the answers to each of these questions from memory, until you no longer have to refer back to the journal to recall the answers.</vt:lpstr>
      <vt:lpstr>- If you can, relate what you are learning to things you already know.  - Study with a purpose.  Make lists of questions and try to answer the questions from recall.  - Science reading isn’t like reading a novel; you must understand every word in a sentence before you can go on to the next sentence. If you don’t know a word in a sentence,  LOOK IT UP.</vt:lpstr>
      <vt:lpstr>What about your study environment?</vt:lpstr>
      <vt:lpstr> 1) Make studying a habit at a certain place and time of the day 2) Your study area needs to be organized and free of distractions 3) Limit the chance for interruptions 4) Don’t study when you are hungry or full 5) Don’t study if you are tired 6) Don’t study if you are stressed out (Baycare Behavioral Health’s confidential student assistance program is for you: (800) 878-5470) </vt:lpstr>
      <vt:lpstr>Break study time into “chunks” of time.  If you have other things on your mind or begin to daydream, stand up and walk around for 10 seconds, let your mind wander and then return to your studies.  Vary study activities: read a little, write a little, speak a little</vt:lpstr>
      <vt:lpstr>TEST TAKING</vt:lpstr>
      <vt:lpstr>1) Each question should be read slowly and carefully, looking for key words. 2) Answer the easier questions first and then come back to answer those you find more difficult; other questions may have hints that will jog your memory. 3) Change multiple choice answers at your peril; usually your first response is right. 4) Eliminate as many answers as possible if you are stuck on a multiple choice question, then guess if you must. 5) Be aware of the time and go through higher point value questions first. 6) For essay questions, use specific words and not words like “it”, “those” and “things”. 7) Learn to spell your new vocabulary words; in medicine, a minor misspelling can mean the difference between life and death.</vt:lpstr>
      <vt:lpstr>Learning in the S.T.E.M. fields is like learning a new language.  To learn languages, you need to immerse yourself in the “culture” and speak and write the language often.</vt:lpstr>
      <vt:lpstr>Remember, your college classes are an investment in your future.  It is critical that you learn for long-term memory and not cram for tests and quizzes.  The exams you take will be on materials that are not covered verbatim from the lectures or your textbooks.   Each successive science class builds upon the knowledge from the previous classes and you will be expected to know the information you learned from previous classes.</vt:lpstr>
      <vt:lpstr>  HAVE YOU EVER JOB SHADOWED, VOLUNTEERED, OR INTERNED in the job that you one day hope to have?  IF NOT, YOU COULD BE IN FOR A BIG SURPRISE!!! (one which you may not like)  CONSULT WITH A CAREER PROGRAM ADVISOR and the INTERNSHIP AND WORKFORCE SERVICES OFFICE.</vt:lpstr>
      <vt:lpstr>Studying can be done the right way or the wrong way; ultimately, your success depends upon you.  Which emotion do you want to feel at the end of each course?</vt:lpstr>
      <vt:lpstr>How do people become successful?  Is it due to good luck?</vt:lpstr>
      <vt:lpstr>What if something goes wrong and you stumble along the way?  Do you know the student withdrawal date?  (HINT: It should be in your planner)</vt:lpstr>
      <vt:lpstr>Successful people don’t give up!</vt:lpstr>
      <vt:lpstr>Successful people don’t make excuses,</vt:lpstr>
      <vt:lpstr>even when they come from the humblest beginnings,</vt:lpstr>
      <vt:lpstr>they keep trying.</vt:lpstr>
      <vt:lpstr>Their peers said they couldn’t do it,</vt:lpstr>
      <vt:lpstr>but they keep plugging along.</vt:lpstr>
      <vt:lpstr>So do your best and give yourself a chance.  It’s your dream; go live it!</vt:lpstr>
      <vt:lpstr>QUESTIONS?  This PowerPoint presentation can be found on Dr. Gessner’s Faculty FrontDoor website. Go to the Valencia College homepage, Current Students, Faculty Websites and find my website.  Under Course Materials, you can find this presentation.</vt:lpstr>
    </vt:vector>
  </TitlesOfParts>
  <Company>Valencia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for Success in Biological Science Courses</dc:title>
  <dc:creator>Bob Gessner</dc:creator>
  <cp:lastModifiedBy>Robert Frank Gessner</cp:lastModifiedBy>
  <cp:revision>58</cp:revision>
  <dcterms:created xsi:type="dcterms:W3CDTF">2012-02-06T18:11:15Z</dcterms:created>
  <dcterms:modified xsi:type="dcterms:W3CDTF">2014-07-23T03:32:24Z</dcterms:modified>
</cp:coreProperties>
</file>